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 id="2147483660" r:id="rId6"/>
  </p:sldMasterIdLst>
  <p:notesMasterIdLst>
    <p:notesMasterId r:id="rId22"/>
  </p:notesMasterIdLst>
  <p:sldIdLst>
    <p:sldId id="256" r:id="rId7"/>
    <p:sldId id="269" r:id="rId8"/>
    <p:sldId id="292" r:id="rId9"/>
    <p:sldId id="311" r:id="rId10"/>
    <p:sldId id="312" r:id="rId11"/>
    <p:sldId id="310" r:id="rId12"/>
    <p:sldId id="313" r:id="rId13"/>
    <p:sldId id="314" r:id="rId14"/>
    <p:sldId id="317" r:id="rId15"/>
    <p:sldId id="315" r:id="rId16"/>
    <p:sldId id="316" r:id="rId17"/>
    <p:sldId id="318" r:id="rId18"/>
    <p:sldId id="320" r:id="rId19"/>
    <p:sldId id="319" r:id="rId20"/>
    <p:sldId id="271" r:id="rId21"/>
  </p:sldIdLst>
  <p:sldSz cx="9144000" cy="6858000" type="screen4x3"/>
  <p:notesSz cx="6858000" cy="2581275"/>
  <p:embeddedFontLst>
    <p:embeddedFont>
      <p:font typeface="Calibri" panose="020F0502020204030204" pitchFamily="34" charset="0"/>
      <p:regular r:id="rId23"/>
      <p:bold r:id="rId24"/>
      <p:italic r:id="rId25"/>
      <p:boldItalic r:id="rId26"/>
    </p:embeddedFont>
    <p:embeddedFont>
      <p:font typeface="FlandersArtSans-Bold" panose="00000800000000000000" pitchFamily="2" charset="0"/>
      <p:bold r:id="rId27"/>
    </p:embeddedFont>
    <p:embeddedFont>
      <p:font typeface="FlandersArtSans-Regular" panose="00000500000000000000" pitchFamily="2" charset="0"/>
      <p:regular r:id="rId28"/>
    </p:embeddedFont>
    <p:embeddedFont>
      <p:font typeface="FlandersArtSerif-Regular" panose="00000500000000000000" pitchFamily="2" charset="0"/>
      <p:regular r:id="rId29"/>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2172">
          <p15:clr>
            <a:srgbClr val="A4A3A4"/>
          </p15:clr>
        </p15:guide>
        <p15:guide id="4" pos="570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rijn  Neyrinck" initials="J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9B9B"/>
    <a:srgbClr val="926DA5"/>
    <a:srgbClr val="FFFF00"/>
    <a:srgbClr val="717171"/>
    <a:srgbClr val="646464"/>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36" y="62"/>
      </p:cViewPr>
      <p:guideLst>
        <p:guide orient="horz" pos="2160"/>
        <p:guide pos="2880"/>
        <p:guide orient="horz" pos="2172"/>
        <p:guide pos="57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37DD8-B20A-47A6-AA94-FD478FAA3C28}" type="datetimeFigureOut">
              <a:rPr lang="nl-BE" smtClean="0"/>
              <a:pPr/>
              <a:t>6/05/2019</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immaterieelerfgoed.be/nl/netwer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mmaterieelerfgoed.be/nl/netwer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A </a:t>
            </a:r>
            <a:r>
              <a:rPr lang="nl-BE" dirty="0" err="1"/>
              <a:t>quick</a:t>
            </a:r>
            <a:r>
              <a:rPr lang="nl-BE" dirty="0"/>
              <a:t> </a:t>
            </a:r>
            <a:r>
              <a:rPr lang="nl-BE" dirty="0" err="1"/>
              <a:t>sidenote</a:t>
            </a:r>
            <a:r>
              <a:rPr lang="nl-BE" dirty="0"/>
              <a:t> in advance: The </a:t>
            </a:r>
            <a:r>
              <a:rPr lang="nl-BE" dirty="0" err="1"/>
              <a:t>three</a:t>
            </a:r>
            <a:r>
              <a:rPr lang="nl-BE" dirty="0"/>
              <a:t> </a:t>
            </a:r>
            <a:r>
              <a:rPr lang="nl-BE" dirty="0" err="1"/>
              <a:t>communities</a:t>
            </a:r>
            <a:r>
              <a:rPr lang="nl-BE" dirty="0"/>
              <a:t> in Belgium, </a:t>
            </a:r>
            <a:r>
              <a:rPr lang="nl-BE" dirty="0" err="1"/>
              <a:t>the</a:t>
            </a:r>
            <a:r>
              <a:rPr lang="nl-BE" dirty="0"/>
              <a:t> </a:t>
            </a:r>
            <a:r>
              <a:rPr lang="nl-BE" dirty="0" err="1"/>
              <a:t>Flemish</a:t>
            </a:r>
            <a:r>
              <a:rPr lang="nl-BE" dirty="0"/>
              <a:t> Community, </a:t>
            </a:r>
            <a:r>
              <a:rPr lang="nl-BE" dirty="0" err="1"/>
              <a:t>the</a:t>
            </a:r>
            <a:r>
              <a:rPr lang="nl-BE" dirty="0"/>
              <a:t> French Community </a:t>
            </a:r>
            <a:r>
              <a:rPr lang="nl-BE" dirty="0" err="1"/>
              <a:t>and</a:t>
            </a:r>
            <a:r>
              <a:rPr lang="nl-BE" dirty="0"/>
              <a:t> </a:t>
            </a:r>
            <a:r>
              <a:rPr lang="nl-BE" dirty="0" err="1"/>
              <a:t>the</a:t>
            </a:r>
            <a:r>
              <a:rPr lang="nl-BE" dirty="0"/>
              <a:t> </a:t>
            </a:r>
            <a:r>
              <a:rPr lang="nl-BE" dirty="0" err="1"/>
              <a:t>Germanspeaking</a:t>
            </a:r>
            <a:r>
              <a:rPr lang="nl-BE" dirty="0"/>
              <a:t> Community, are </a:t>
            </a:r>
            <a:r>
              <a:rPr lang="nl-BE" dirty="0" err="1"/>
              <a:t>responsibe</a:t>
            </a:r>
            <a:r>
              <a:rPr lang="nl-BE" dirty="0"/>
              <a:t> </a:t>
            </a:r>
            <a:r>
              <a:rPr lang="nl-BE" dirty="0" err="1"/>
              <a:t>for</a:t>
            </a:r>
            <a:r>
              <a:rPr lang="nl-BE" dirty="0"/>
              <a:t> </a:t>
            </a:r>
            <a:r>
              <a:rPr lang="nl-BE" dirty="0" err="1"/>
              <a:t>the</a:t>
            </a:r>
            <a:r>
              <a:rPr lang="nl-BE" dirty="0"/>
              <a:t> </a:t>
            </a:r>
            <a:r>
              <a:rPr lang="nl-BE" dirty="0" err="1"/>
              <a:t>cultural</a:t>
            </a:r>
            <a:r>
              <a:rPr lang="nl-BE" dirty="0"/>
              <a:t> policy in </a:t>
            </a:r>
            <a:r>
              <a:rPr lang="nl-BE" dirty="0" err="1"/>
              <a:t>their</a:t>
            </a:r>
            <a:r>
              <a:rPr lang="nl-BE" dirty="0"/>
              <a:t> </a:t>
            </a:r>
            <a:r>
              <a:rPr lang="nl-BE" dirty="0" err="1"/>
              <a:t>respective</a:t>
            </a:r>
            <a:r>
              <a:rPr lang="nl-BE" dirty="0"/>
              <a:t> </a:t>
            </a:r>
            <a:r>
              <a:rPr lang="nl-BE" dirty="0" err="1"/>
              <a:t>linguistic</a:t>
            </a:r>
            <a:r>
              <a:rPr lang="nl-BE" dirty="0"/>
              <a:t> </a:t>
            </a:r>
            <a:r>
              <a:rPr lang="nl-BE" dirty="0" err="1"/>
              <a:t>regions</a:t>
            </a:r>
            <a:r>
              <a:rPr lang="nl-BE" dirty="0"/>
              <a:t>. </a:t>
            </a:r>
            <a:r>
              <a:rPr lang="nl-BE" dirty="0" err="1"/>
              <a:t>So</a:t>
            </a:r>
            <a:r>
              <a:rPr lang="nl-BE" dirty="0"/>
              <a:t> </a:t>
            </a:r>
            <a:r>
              <a:rPr lang="nl-BE" dirty="0" err="1"/>
              <a:t>there</a:t>
            </a:r>
            <a:r>
              <a:rPr lang="nl-BE" dirty="0"/>
              <a:t> is </a:t>
            </a:r>
            <a:r>
              <a:rPr lang="nl-BE" dirty="0" err="1"/>
              <a:t>not</a:t>
            </a:r>
            <a:r>
              <a:rPr lang="nl-BE" dirty="0"/>
              <a:t> </a:t>
            </a:r>
            <a:r>
              <a:rPr lang="nl-BE" dirty="0" err="1"/>
              <a:t>one</a:t>
            </a:r>
            <a:r>
              <a:rPr lang="nl-BE" dirty="0"/>
              <a:t> </a:t>
            </a:r>
            <a:r>
              <a:rPr lang="nl-BE" dirty="0" err="1"/>
              <a:t>Belgian</a:t>
            </a:r>
            <a:r>
              <a:rPr lang="nl-BE" dirty="0"/>
              <a:t> ICH policy. </a:t>
            </a:r>
            <a:r>
              <a:rPr lang="nl-BE" dirty="0" err="1"/>
              <a:t>Nevertheless</a:t>
            </a:r>
            <a:r>
              <a:rPr lang="nl-BE" dirty="0"/>
              <a:t> must we look </a:t>
            </a:r>
            <a:r>
              <a:rPr lang="nl-BE" dirty="0" err="1"/>
              <a:t>for</a:t>
            </a:r>
            <a:r>
              <a:rPr lang="nl-BE" dirty="0"/>
              <a:t> consensus in </a:t>
            </a:r>
            <a:r>
              <a:rPr lang="nl-BE" dirty="0" err="1"/>
              <a:t>general</a:t>
            </a:r>
            <a:r>
              <a:rPr lang="nl-BE" dirty="0"/>
              <a:t> or </a:t>
            </a:r>
            <a:r>
              <a:rPr lang="nl-BE" dirty="0" err="1"/>
              <a:t>for</a:t>
            </a:r>
            <a:r>
              <a:rPr lang="nl-BE" dirty="0"/>
              <a:t> </a:t>
            </a:r>
            <a:r>
              <a:rPr lang="nl-BE" dirty="0" err="1"/>
              <a:t>specific</a:t>
            </a:r>
            <a:r>
              <a:rPr lang="nl-BE" dirty="0"/>
              <a:t> dossiers. For </a:t>
            </a:r>
            <a:r>
              <a:rPr lang="nl-BE" dirty="0" err="1"/>
              <a:t>example</a:t>
            </a:r>
            <a:r>
              <a:rPr lang="nl-BE" dirty="0"/>
              <a:t>, </a:t>
            </a:r>
            <a:r>
              <a:rPr lang="nl-BE" dirty="0" err="1"/>
              <a:t>for</a:t>
            </a:r>
            <a:r>
              <a:rPr lang="nl-BE" dirty="0"/>
              <a:t> </a:t>
            </a:r>
            <a:r>
              <a:rPr lang="nl-BE" dirty="0" err="1"/>
              <a:t>approving</a:t>
            </a:r>
            <a:r>
              <a:rPr lang="nl-BE" dirty="0"/>
              <a:t> </a:t>
            </a:r>
            <a:r>
              <a:rPr lang="nl-BE" dirty="0" err="1"/>
              <a:t>the</a:t>
            </a:r>
            <a:r>
              <a:rPr lang="nl-BE" dirty="0"/>
              <a:t> UNESCO </a:t>
            </a:r>
            <a:r>
              <a:rPr lang="nl-BE" dirty="0" err="1"/>
              <a:t>convention</a:t>
            </a:r>
            <a:r>
              <a:rPr lang="nl-BE" dirty="0"/>
              <a:t> </a:t>
            </a:r>
            <a:r>
              <a:rPr lang="en-US" sz="1200" b="1" i="0" u="none" strike="noStrike" kern="1200" dirty="0">
                <a:solidFill>
                  <a:schemeClr val="tx1"/>
                </a:solidFill>
                <a:effectLst/>
                <a:latin typeface="+mn-lt"/>
                <a:ea typeface="+mn-ea"/>
                <a:cs typeface="+mn-cs"/>
              </a:rPr>
              <a:t>for the Safeguarding of the Intangible Cultural Heritage or to propose elements of intangible cultural heritage for the Representative List of the Intangible Cultural Heritage of Humanity. In international bodies, we must speak in one voice.</a:t>
            </a:r>
          </a:p>
          <a:p>
            <a:endParaRPr lang="en-US"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Further, in this presentation I will focus on the Flemish policy, and not so much on our international obligations in the context of the UNESCO convention of 2003, like </a:t>
            </a:r>
            <a:r>
              <a:rPr lang="nl-BE" dirty="0" err="1">
                <a:latin typeface="FlandersArtSans-Regular"/>
              </a:rPr>
              <a:t>nominating</a:t>
            </a:r>
            <a:r>
              <a:rPr lang="nl-BE" dirty="0">
                <a:latin typeface="FlandersArtSans-Regular"/>
              </a:rPr>
              <a:t> </a:t>
            </a:r>
            <a:r>
              <a:rPr lang="nl-BE" dirty="0" err="1">
                <a:latin typeface="FlandersArtSans-Regular"/>
              </a:rPr>
              <a:t>elements</a:t>
            </a:r>
            <a:r>
              <a:rPr lang="nl-BE" dirty="0">
                <a:latin typeface="FlandersArtSans-Regular"/>
              </a:rPr>
              <a:t> </a:t>
            </a:r>
            <a:r>
              <a:rPr lang="nl-BE" dirty="0" err="1">
                <a:latin typeface="FlandersArtSans-Regular"/>
              </a:rPr>
              <a:t>for</a:t>
            </a:r>
            <a:r>
              <a:rPr lang="nl-BE" dirty="0">
                <a:latin typeface="FlandersArtSans-Regular"/>
              </a:rPr>
              <a:t> </a:t>
            </a:r>
            <a:r>
              <a:rPr lang="nl-BE" dirty="0" err="1">
                <a:latin typeface="FlandersArtSans-Regular"/>
              </a:rPr>
              <a:t>UNESCO’s</a:t>
            </a:r>
            <a:r>
              <a:rPr lang="nl-BE" dirty="0">
                <a:latin typeface="FlandersArtSans-Regular"/>
              </a:rPr>
              <a:t> </a:t>
            </a:r>
            <a:r>
              <a:rPr lang="nl-BE" dirty="0" err="1">
                <a:latin typeface="FlandersArtSans-Regular"/>
              </a:rPr>
              <a:t>Representative</a:t>
            </a:r>
            <a:r>
              <a:rPr lang="nl-BE" dirty="0">
                <a:latin typeface="FlandersArtSans-Regular"/>
              </a:rPr>
              <a:t> List (in consensus </a:t>
            </a:r>
            <a:r>
              <a:rPr lang="nl-BE" dirty="0" err="1">
                <a:latin typeface="FlandersArtSans-Regular"/>
              </a:rPr>
              <a:t>with</a:t>
            </a:r>
            <a:r>
              <a:rPr lang="nl-BE" dirty="0">
                <a:latin typeface="FlandersArtSans-Regular"/>
              </a:rPr>
              <a:t> </a:t>
            </a:r>
            <a:r>
              <a:rPr lang="nl-BE" dirty="0" err="1">
                <a:latin typeface="FlandersArtSans-Regular"/>
              </a:rPr>
              <a:t>the</a:t>
            </a:r>
            <a:r>
              <a:rPr lang="nl-BE" dirty="0">
                <a:latin typeface="FlandersArtSans-Regular"/>
              </a:rPr>
              <a:t> </a:t>
            </a:r>
            <a:r>
              <a:rPr lang="nl-BE" dirty="0" err="1">
                <a:latin typeface="FlandersArtSans-Regular"/>
              </a:rPr>
              <a:t>other</a:t>
            </a:r>
            <a:r>
              <a:rPr lang="nl-BE" dirty="0">
                <a:latin typeface="FlandersArtSans-Regular"/>
              </a:rPr>
              <a:t> </a:t>
            </a:r>
            <a:r>
              <a:rPr lang="nl-BE" dirty="0" err="1">
                <a:latin typeface="FlandersArtSans-Regular"/>
              </a:rPr>
              <a:t>communities</a:t>
            </a:r>
            <a:r>
              <a:rPr lang="nl-BE" dirty="0">
                <a:latin typeface="FlandersArtSans-Regular"/>
              </a:rPr>
              <a:t> in Belgium)</a:t>
            </a: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a:p>
        </p:txBody>
      </p:sp>
    </p:spTree>
    <p:extLst>
      <p:ext uri="{BB962C8B-B14F-4D97-AF65-F5344CB8AC3E}">
        <p14:creationId xmlns:p14="http://schemas.microsoft.com/office/powerpoint/2010/main" val="1782530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cs typeface="Calibri"/>
            </a:endParaRP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10</a:t>
            </a:fld>
            <a:endParaRPr lang="nl-BE"/>
          </a:p>
        </p:txBody>
      </p:sp>
    </p:spTree>
    <p:extLst>
      <p:ext uri="{BB962C8B-B14F-4D97-AF65-F5344CB8AC3E}">
        <p14:creationId xmlns:p14="http://schemas.microsoft.com/office/powerpoint/2010/main" val="2774712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cs typeface="Calibri"/>
              </a:rPr>
              <a:t>Vanuit</a:t>
            </a:r>
            <a:r>
              <a:rPr lang="en-US" dirty="0">
                <a:cs typeface="Calibri"/>
              </a:rPr>
              <a:t> het </a:t>
            </a:r>
            <a:r>
              <a:rPr lang="en-US" dirty="0" err="1">
                <a:cs typeface="Calibri"/>
              </a:rPr>
              <a:t>beleid</a:t>
            </a:r>
            <a:r>
              <a:rPr lang="en-US" dirty="0">
                <a:cs typeface="Calibri"/>
              </a:rPr>
              <a:t> is </a:t>
            </a:r>
            <a:r>
              <a:rPr lang="en-US" dirty="0" err="1">
                <a:cs typeface="Calibri"/>
              </a:rPr>
              <a:t>er</a:t>
            </a:r>
            <a:r>
              <a:rPr lang="en-US" dirty="0">
                <a:cs typeface="Calibri"/>
              </a:rPr>
              <a:t> </a:t>
            </a:r>
            <a:r>
              <a:rPr lang="en-US" dirty="0" err="1">
                <a:cs typeface="Calibri"/>
              </a:rPr>
              <a:t>een</a:t>
            </a:r>
            <a:r>
              <a:rPr lang="en-US" dirty="0">
                <a:cs typeface="Calibri"/>
              </a:rPr>
              <a:t> </a:t>
            </a:r>
            <a:r>
              <a:rPr lang="en-US" dirty="0" err="1">
                <a:cs typeface="Calibri"/>
              </a:rPr>
              <a:t>nieuwe</a:t>
            </a:r>
            <a:r>
              <a:rPr lang="en-US" dirty="0">
                <a:cs typeface="Calibri"/>
              </a:rPr>
              <a:t> en </a:t>
            </a:r>
            <a:r>
              <a:rPr lang="en-US" dirty="0" err="1">
                <a:cs typeface="Calibri"/>
              </a:rPr>
              <a:t>verhoogde</a:t>
            </a:r>
            <a:r>
              <a:rPr lang="en-US" dirty="0">
                <a:cs typeface="Calibri"/>
              </a:rPr>
              <a:t> </a:t>
            </a:r>
            <a:r>
              <a:rPr lang="en-US" dirty="0" err="1">
                <a:cs typeface="Calibri"/>
              </a:rPr>
              <a:t>aandacht</a:t>
            </a:r>
            <a:r>
              <a:rPr lang="en-US" dirty="0">
                <a:cs typeface="Calibri"/>
              </a:rPr>
              <a:t> voor ICE en voor de </a:t>
            </a:r>
            <a:r>
              <a:rPr lang="en-US" dirty="0" err="1">
                <a:cs typeface="Calibri"/>
              </a:rPr>
              <a:t>wisselwerking</a:t>
            </a:r>
            <a:r>
              <a:rPr lang="en-US" dirty="0">
                <a:cs typeface="Calibri"/>
              </a:rPr>
              <a:t> </a:t>
            </a:r>
            <a:r>
              <a:rPr lang="en-US" dirty="0" err="1">
                <a:cs typeface="Calibri"/>
              </a:rPr>
              <a:t>tussen</a:t>
            </a:r>
            <a:r>
              <a:rPr lang="en-US" dirty="0">
                <a:cs typeface="Calibri"/>
              </a:rPr>
              <a:t> </a:t>
            </a:r>
            <a:r>
              <a:rPr lang="en-US" dirty="0" err="1">
                <a:cs typeface="Calibri"/>
              </a:rPr>
              <a:t>materieel</a:t>
            </a:r>
            <a:r>
              <a:rPr lang="en-US" dirty="0">
                <a:cs typeface="Calibri"/>
              </a:rPr>
              <a:t> en immaterieel Cultureel erfgoed, maar even </a:t>
            </a:r>
            <a:r>
              <a:rPr lang="en-US" dirty="0" err="1">
                <a:cs typeface="Calibri"/>
              </a:rPr>
              <a:t>goed</a:t>
            </a:r>
            <a:r>
              <a:rPr lang="en-US" dirty="0">
                <a:cs typeface="Calibri"/>
              </a:rPr>
              <a:t> is </a:t>
            </a:r>
            <a:r>
              <a:rPr lang="en-US" dirty="0" err="1">
                <a:cs typeface="Calibri"/>
              </a:rPr>
              <a:t>er</a:t>
            </a:r>
            <a:r>
              <a:rPr lang="en-US" dirty="0">
                <a:cs typeface="Calibri"/>
              </a:rPr>
              <a:t> het </a:t>
            </a:r>
            <a:r>
              <a:rPr lang="en-US" dirty="0" err="1">
                <a:cs typeface="Calibri"/>
              </a:rPr>
              <a:t>besef</a:t>
            </a:r>
            <a:r>
              <a:rPr lang="en-US" dirty="0">
                <a:cs typeface="Calibri"/>
              </a:rPr>
              <a:t> </a:t>
            </a:r>
            <a:r>
              <a:rPr lang="en-US" dirty="0" err="1">
                <a:cs typeface="Calibri"/>
              </a:rPr>
              <a:t>er</a:t>
            </a:r>
            <a:r>
              <a:rPr lang="en-US" dirty="0">
                <a:cs typeface="Calibri"/>
              </a:rPr>
              <a:t> </a:t>
            </a:r>
            <a:r>
              <a:rPr lang="en-US" dirty="0" err="1">
                <a:cs typeface="Calibri"/>
              </a:rPr>
              <a:t>nog</a:t>
            </a:r>
            <a:r>
              <a:rPr lang="en-US" dirty="0">
                <a:cs typeface="Calibri"/>
              </a:rPr>
              <a:t> </a:t>
            </a:r>
            <a:r>
              <a:rPr lang="en-US" dirty="0" err="1">
                <a:cs typeface="Calibri"/>
              </a:rPr>
              <a:t>veel</a:t>
            </a:r>
            <a:r>
              <a:rPr lang="en-US" dirty="0">
                <a:cs typeface="Calibri"/>
              </a:rPr>
              <a:t> </a:t>
            </a:r>
            <a:r>
              <a:rPr lang="en-US" dirty="0" err="1">
                <a:cs typeface="Calibri"/>
              </a:rPr>
              <a:t>ruimte</a:t>
            </a:r>
            <a:r>
              <a:rPr lang="en-US" dirty="0">
                <a:cs typeface="Calibri"/>
              </a:rPr>
              <a:t> is voor toenadering </a:t>
            </a:r>
            <a:r>
              <a:rPr lang="en-US" dirty="0" err="1">
                <a:cs typeface="Calibri"/>
              </a:rPr>
              <a:t>tussen</a:t>
            </a:r>
            <a:r>
              <a:rPr lang="en-US" dirty="0">
                <a:cs typeface="Calibri"/>
              </a:rPr>
              <a:t> </a:t>
            </a:r>
            <a:r>
              <a:rPr lang="en-US" dirty="0" err="1">
                <a:cs typeface="Calibri"/>
              </a:rPr>
              <a:t>materieel</a:t>
            </a:r>
            <a:r>
              <a:rPr lang="en-US" dirty="0">
                <a:cs typeface="Calibri"/>
              </a:rPr>
              <a:t> &amp; immaterieel erfgoed. De </a:t>
            </a:r>
            <a:r>
              <a:rPr lang="en-US" dirty="0" err="1">
                <a:cs typeface="Calibri"/>
              </a:rPr>
              <a:t>verknoping</a:t>
            </a:r>
            <a:r>
              <a:rPr lang="en-US" dirty="0">
                <a:cs typeface="Calibri"/>
              </a:rPr>
              <a:t> </a:t>
            </a:r>
            <a:r>
              <a:rPr lang="en-US" dirty="0" err="1">
                <a:cs typeface="Calibri"/>
              </a:rPr>
              <a:t>tussen</a:t>
            </a:r>
            <a:r>
              <a:rPr lang="en-US" dirty="0">
                <a:cs typeface="Calibri"/>
              </a:rPr>
              <a:t> </a:t>
            </a:r>
            <a:r>
              <a:rPr lang="en-US" dirty="0" err="1">
                <a:cs typeface="Calibri"/>
              </a:rPr>
              <a:t>roerend</a:t>
            </a:r>
            <a:r>
              <a:rPr lang="en-US" dirty="0">
                <a:cs typeface="Calibri"/>
              </a:rPr>
              <a:t> en immaterieel Cultureel erfgoed </a:t>
            </a:r>
            <a:r>
              <a:rPr lang="en-US" dirty="0" err="1">
                <a:cs typeface="Calibri"/>
              </a:rPr>
              <a:t>kan</a:t>
            </a:r>
            <a:r>
              <a:rPr lang="en-US" dirty="0">
                <a:cs typeface="Calibri"/>
              </a:rPr>
              <a:t> en </a:t>
            </a:r>
            <a:r>
              <a:rPr lang="en-US" dirty="0" err="1">
                <a:cs typeface="Calibri"/>
              </a:rPr>
              <a:t>moet</a:t>
            </a:r>
            <a:r>
              <a:rPr lang="en-US" dirty="0">
                <a:cs typeface="Calibri"/>
              </a:rPr>
              <a:t> </a:t>
            </a:r>
            <a:r>
              <a:rPr lang="en-US" dirty="0" err="1">
                <a:cs typeface="Calibri"/>
              </a:rPr>
              <a:t>nog</a:t>
            </a:r>
            <a:r>
              <a:rPr lang="en-US" dirty="0">
                <a:cs typeface="Calibri"/>
              </a:rPr>
              <a:t> </a:t>
            </a:r>
            <a:r>
              <a:rPr lang="en-US" dirty="0" err="1">
                <a:cs typeface="Calibri"/>
              </a:rPr>
              <a:t>veel</a:t>
            </a:r>
            <a:r>
              <a:rPr lang="en-US" dirty="0">
                <a:cs typeface="Calibri"/>
              </a:rPr>
              <a:t> </a:t>
            </a:r>
            <a:r>
              <a:rPr lang="en-US" dirty="0" err="1">
                <a:cs typeface="Calibri"/>
              </a:rPr>
              <a:t>sterker</a:t>
            </a:r>
            <a:r>
              <a:rPr lang="en-US" dirty="0">
                <a:cs typeface="Calibri"/>
              </a:rPr>
              <a:t>.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11</a:t>
            </a:fld>
            <a:endParaRPr lang="nl-BE"/>
          </a:p>
        </p:txBody>
      </p:sp>
    </p:spTree>
    <p:extLst>
      <p:ext uri="{BB962C8B-B14F-4D97-AF65-F5344CB8AC3E}">
        <p14:creationId xmlns:p14="http://schemas.microsoft.com/office/powerpoint/2010/main" val="3707408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cs typeface="Calibri"/>
              </a:rPr>
              <a:t>Een</a:t>
            </a:r>
            <a:r>
              <a:rPr lang="en-US" dirty="0">
                <a:cs typeface="Calibri"/>
              </a:rPr>
              <a:t> </a:t>
            </a:r>
            <a:r>
              <a:rPr lang="en-US" dirty="0" err="1">
                <a:cs typeface="Calibri"/>
              </a:rPr>
              <a:t>aantal</a:t>
            </a:r>
            <a:r>
              <a:rPr lang="en-US" dirty="0">
                <a:cs typeface="Calibri"/>
              </a:rPr>
              <a:t> </a:t>
            </a:r>
            <a:r>
              <a:rPr lang="en-US" dirty="0" err="1">
                <a:cs typeface="Calibri"/>
              </a:rPr>
              <a:t>musea</a:t>
            </a:r>
            <a:r>
              <a:rPr lang="en-US" dirty="0">
                <a:cs typeface="Calibri"/>
              </a:rPr>
              <a:t> in </a:t>
            </a:r>
            <a:r>
              <a:rPr lang="en-US" dirty="0" err="1">
                <a:cs typeface="Calibri"/>
              </a:rPr>
              <a:t>Vlaanderen</a:t>
            </a:r>
            <a:r>
              <a:rPr lang="en-US" dirty="0">
                <a:cs typeface="Calibri"/>
              </a:rPr>
              <a:t> (</a:t>
            </a:r>
            <a:r>
              <a:rPr lang="en-US" dirty="0" err="1">
                <a:cs typeface="Calibri"/>
              </a:rPr>
              <a:t>niet-exhaustieve</a:t>
            </a:r>
            <a:r>
              <a:rPr lang="en-US" dirty="0">
                <a:cs typeface="Calibri"/>
              </a:rPr>
              <a:t> </a:t>
            </a:r>
            <a:r>
              <a:rPr lang="en-US" dirty="0" err="1">
                <a:cs typeface="Calibri"/>
              </a:rPr>
              <a:t>opsomming</a:t>
            </a:r>
            <a:r>
              <a:rPr lang="en-US" dirty="0">
                <a:cs typeface="Calibri"/>
              </a:rPr>
              <a:t>) </a:t>
            </a:r>
            <a:r>
              <a:rPr lang="en-US" dirty="0" err="1">
                <a:cs typeface="Calibri"/>
              </a:rPr>
              <a:t>zetten</a:t>
            </a:r>
            <a:r>
              <a:rPr lang="en-US" dirty="0">
                <a:cs typeface="Calibri"/>
              </a:rPr>
              <a:t> </a:t>
            </a:r>
            <a:r>
              <a:rPr lang="en-US" dirty="0" err="1">
                <a:cs typeface="Calibri"/>
              </a:rPr>
              <a:t>wel</a:t>
            </a:r>
            <a:r>
              <a:rPr lang="en-US" dirty="0">
                <a:cs typeface="Calibri"/>
              </a:rPr>
              <a:t> al </a:t>
            </a:r>
            <a:r>
              <a:rPr lang="en-US" dirty="0" err="1">
                <a:cs typeface="Calibri"/>
              </a:rPr>
              <a:t>sterk</a:t>
            </a:r>
            <a:r>
              <a:rPr lang="en-US" dirty="0">
                <a:cs typeface="Calibri"/>
              </a:rPr>
              <a:t> in op ICE, </a:t>
            </a:r>
            <a:r>
              <a:rPr lang="en-US" dirty="0" err="1">
                <a:cs typeface="Calibri"/>
              </a:rPr>
              <a:t>o.a.</a:t>
            </a:r>
            <a:r>
              <a:rPr lang="en-US" dirty="0">
                <a:cs typeface="Calibri"/>
              </a:rPr>
              <a:t>: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12</a:t>
            </a:fld>
            <a:endParaRPr lang="nl-BE"/>
          </a:p>
        </p:txBody>
      </p:sp>
    </p:spTree>
    <p:extLst>
      <p:ext uri="{BB962C8B-B14F-4D97-AF65-F5344CB8AC3E}">
        <p14:creationId xmlns:p14="http://schemas.microsoft.com/office/powerpoint/2010/main" val="1041175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cs typeface="Calibri"/>
            </a:endParaRP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13</a:t>
            </a:fld>
            <a:endParaRPr lang="nl-BE"/>
          </a:p>
        </p:txBody>
      </p:sp>
    </p:spTree>
    <p:extLst>
      <p:ext uri="{BB962C8B-B14F-4D97-AF65-F5344CB8AC3E}">
        <p14:creationId xmlns:p14="http://schemas.microsoft.com/office/powerpoint/2010/main" val="848834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sz="1200" kern="1200" dirty="0">
                <a:solidFill>
                  <a:schemeClr val="tx1"/>
                </a:solidFill>
                <a:effectLst/>
                <a:latin typeface="+mn-lt"/>
                <a:ea typeface="+mn-ea"/>
                <a:cs typeface="+mn-cs"/>
              </a:rPr>
              <a:t>De Vlaamse overheid zet in op het herkennen, benoemen en doorgeven van immaterieel erfgoed. De focus ligt op het borgen of doorgeven van immaterieel erfgoed. Deze erfgoedzorg ligt in handen van de gemeenschap die waarde hecht aan het erfgoed. Wij voorzien op onze beurt instrumenten om de erfgoedzorg te ondersteunen en begeleiden, in de vorm van een Inventaris en de website immaterieelerfgoed.be. </a:t>
            </a:r>
          </a:p>
          <a:p>
            <a:pPr fontAlgn="base"/>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Daarnaast subsidieert de Vlaamse overheid een </a:t>
            </a:r>
            <a:r>
              <a:rPr lang="nl-BE" sz="1200" u="sng" kern="1200" dirty="0">
                <a:solidFill>
                  <a:schemeClr val="tx1"/>
                </a:solidFill>
                <a:effectLst/>
                <a:latin typeface="+mn-lt"/>
                <a:ea typeface="+mn-ea"/>
                <a:cs typeface="+mn-cs"/>
                <a:hlinkClick r:id="rId3"/>
              </a:rPr>
              <a:t>netwerk van professionele erfgoedorganisaties</a:t>
            </a:r>
            <a:r>
              <a:rPr lang="nl-BE" sz="1200" kern="1200" dirty="0">
                <a:solidFill>
                  <a:schemeClr val="tx1"/>
                </a:solidFill>
                <a:effectLst/>
                <a:latin typeface="+mn-lt"/>
                <a:ea typeface="+mn-ea"/>
                <a:cs typeface="+mn-cs"/>
              </a:rPr>
              <a:t> om expertise in de erfgoedzorg uit te bouwen en om erfgoedgemeenschappen hierin te ondersteunen. </a:t>
            </a:r>
          </a:p>
          <a:p>
            <a:r>
              <a:rPr lang="nl-BE" sz="1200" kern="1200" dirty="0">
                <a:solidFill>
                  <a:schemeClr val="tx1"/>
                </a:solidFill>
                <a:effectLst/>
                <a:latin typeface="+mn-lt"/>
                <a:ea typeface="+mn-ea"/>
                <a:cs typeface="+mn-cs"/>
              </a:rPr>
              <a:t>Op die manier voert de Vlaamse overheid een faciliterend beleid, waarbij de erfgoedgemeenschap en het bieden van ondersteuning bij hun erfgoedzorg centraal staat.</a:t>
            </a: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14</a:t>
            </a:fld>
            <a:endParaRPr lang="nl-BE"/>
          </a:p>
        </p:txBody>
      </p:sp>
    </p:spTree>
    <p:extLst>
      <p:ext uri="{BB962C8B-B14F-4D97-AF65-F5344CB8AC3E}">
        <p14:creationId xmlns:p14="http://schemas.microsoft.com/office/powerpoint/2010/main" val="1088330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15</a:t>
            </a:fld>
            <a:endParaRPr lang="nl-BE"/>
          </a:p>
        </p:txBody>
      </p:sp>
    </p:spTree>
    <p:extLst>
      <p:ext uri="{BB962C8B-B14F-4D97-AF65-F5344CB8AC3E}">
        <p14:creationId xmlns:p14="http://schemas.microsoft.com/office/powerpoint/2010/main" val="4083564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a:t>
            </a:fld>
            <a:endParaRPr lang="nl-BE"/>
          </a:p>
        </p:txBody>
      </p:sp>
    </p:spTree>
    <p:extLst>
      <p:ext uri="{BB962C8B-B14F-4D97-AF65-F5344CB8AC3E}">
        <p14:creationId xmlns:p14="http://schemas.microsoft.com/office/powerpoint/2010/main" val="217132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cs typeface="Calibri"/>
              </a:rPr>
              <a:t>Def ‘popular culture’: any collective or traditional expressions of folk life, as they are embedded by </a:t>
            </a:r>
            <a:r>
              <a:rPr lang="en-US" dirty="0" err="1">
                <a:cs typeface="Calibri"/>
              </a:rPr>
              <a:t>organisations</a:t>
            </a:r>
            <a:r>
              <a:rPr lang="en-US" dirty="0">
                <a:cs typeface="Calibri"/>
              </a:rPr>
              <a:t>, either as area of study or as scope, in their objectives and programmers’. </a:t>
            </a:r>
          </a:p>
          <a:p>
            <a:r>
              <a:rPr lang="en-US" dirty="0">
                <a:cs typeface="Calibri"/>
              </a:rPr>
              <a:t>The Act specified four fields of popular culture:</a:t>
            </a:r>
          </a:p>
          <a:p>
            <a:r>
              <a:rPr lang="en-US" dirty="0">
                <a:cs typeface="Calibri"/>
              </a:rPr>
              <a:t>-general folk life studies</a:t>
            </a:r>
          </a:p>
          <a:p>
            <a:r>
              <a:rPr lang="en-US" dirty="0">
                <a:cs typeface="Calibri"/>
              </a:rPr>
              <a:t>-local history</a:t>
            </a:r>
          </a:p>
          <a:p>
            <a:r>
              <a:rPr lang="en-US" dirty="0">
                <a:cs typeface="Calibri"/>
              </a:rPr>
              <a:t>-genealogy</a:t>
            </a:r>
          </a:p>
          <a:p>
            <a:r>
              <a:rPr lang="en-US" dirty="0">
                <a:cs typeface="Calibri"/>
              </a:rPr>
              <a:t>-industrial archaeology</a:t>
            </a:r>
          </a:p>
          <a:p>
            <a:r>
              <a:rPr lang="en-US" dirty="0">
                <a:cs typeface="Calibri"/>
              </a:rPr>
              <a:t>-thematized folk life studies</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a:t>
            </a:fld>
            <a:endParaRPr lang="nl-BE"/>
          </a:p>
        </p:txBody>
      </p:sp>
    </p:spTree>
    <p:extLst>
      <p:ext uri="{BB962C8B-B14F-4D97-AF65-F5344CB8AC3E}">
        <p14:creationId xmlns:p14="http://schemas.microsoft.com/office/powerpoint/2010/main" val="2260128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lnSpc>
                <a:spcPct val="100000"/>
              </a:lnSpc>
              <a:spcBef>
                <a:spcPts val="0"/>
              </a:spcBef>
            </a:pPr>
            <a:r>
              <a:rPr lang="en-US" dirty="0"/>
              <a:t>2009 :Start of drawing up a long-term policy for Intangible Cultural Heritage</a:t>
            </a:r>
          </a:p>
          <a:p>
            <a:pPr marL="804600" lvl="1" indent="-228600">
              <a:lnSpc>
                <a:spcPct val="100000"/>
              </a:lnSpc>
              <a:spcBef>
                <a:spcPts val="0"/>
              </a:spcBef>
            </a:pPr>
            <a:r>
              <a:rPr lang="en-US" dirty="0"/>
              <a:t>Analysis of the existing policy framework</a:t>
            </a:r>
          </a:p>
          <a:p>
            <a:pPr marL="804600" lvl="1" indent="-228600">
              <a:lnSpc>
                <a:spcPct val="100000"/>
              </a:lnSpc>
              <a:spcBef>
                <a:spcPts val="0"/>
              </a:spcBef>
            </a:pPr>
            <a:r>
              <a:rPr lang="en-US" dirty="0"/>
              <a:t>Charting of the policy pursued until that time</a:t>
            </a:r>
          </a:p>
          <a:p>
            <a:pPr marL="804600" lvl="1" indent="-228600">
              <a:lnSpc>
                <a:spcPct val="100000"/>
              </a:lnSpc>
              <a:spcBef>
                <a:spcPts val="0"/>
              </a:spcBef>
            </a:pPr>
            <a:r>
              <a:rPr lang="en-US" dirty="0"/>
              <a:t>Modification of the policy to bring it in line with the Convention</a:t>
            </a:r>
          </a:p>
          <a:p>
            <a:pPr lvl="2" indent="0">
              <a:lnSpc>
                <a:spcPct val="100000"/>
              </a:lnSpc>
              <a:spcBef>
                <a:spcPts val="0"/>
              </a:spcBef>
              <a:buNone/>
            </a:pPr>
            <a:r>
              <a:rPr lang="en-US" dirty="0">
                <a:sym typeface="Wingdings" panose="05000000000000000000" pitchFamily="2" charset="2"/>
              </a:rPr>
              <a:t> Vision paper ‘A Policy for Intangible Cultural Heritage in Flanders’ in 2010</a:t>
            </a:r>
            <a:endParaRPr lang="en-US" dirty="0"/>
          </a:p>
          <a:p>
            <a:endParaRPr lang="en-US" dirty="0">
              <a:cs typeface="Calibri"/>
            </a:endParaRP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4</a:t>
            </a:fld>
            <a:endParaRPr lang="nl-BE"/>
          </a:p>
        </p:txBody>
      </p:sp>
    </p:spTree>
    <p:extLst>
      <p:ext uri="{BB962C8B-B14F-4D97-AF65-F5344CB8AC3E}">
        <p14:creationId xmlns:p14="http://schemas.microsoft.com/office/powerpoint/2010/main" val="3029031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a:t>
            </a:fld>
            <a:endParaRPr lang="nl-BE"/>
          </a:p>
        </p:txBody>
      </p:sp>
    </p:spTree>
    <p:extLst>
      <p:ext uri="{BB962C8B-B14F-4D97-AF65-F5344CB8AC3E}">
        <p14:creationId xmlns:p14="http://schemas.microsoft.com/office/powerpoint/2010/main" val="199115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De Vlaamse overheid zet in op het herkennen, benoemen en doorgeven van immaterieel erfgoed. De focus ligt op het borgen of doorgeven van immaterieel erfgoed. Deze erfgoedzorg ligt in handen van de gemeenschap die waarde hecht aan het erfgoed. Wij voorzien op onze beurt instrumenten om de erfgoedzorg te ondersteunen en begeleiden, in de vorm van een Inventaris en de website immaterieelerfgoed.be. </a:t>
            </a:r>
          </a:p>
          <a:p>
            <a:pPr fontAlgn="base"/>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Daarnaast subsidieert de Vlaamse overheid een </a:t>
            </a:r>
            <a:r>
              <a:rPr lang="nl-BE" sz="1200" u="sng" kern="1200" dirty="0">
                <a:solidFill>
                  <a:schemeClr val="tx1"/>
                </a:solidFill>
                <a:effectLst/>
                <a:latin typeface="+mn-lt"/>
                <a:ea typeface="+mn-ea"/>
                <a:cs typeface="+mn-cs"/>
                <a:hlinkClick r:id="rId3"/>
              </a:rPr>
              <a:t>netwerk van professionele erfgoedorganisaties</a:t>
            </a:r>
            <a:r>
              <a:rPr lang="nl-BE" sz="1200" kern="1200" dirty="0">
                <a:solidFill>
                  <a:schemeClr val="tx1"/>
                </a:solidFill>
                <a:effectLst/>
                <a:latin typeface="+mn-lt"/>
                <a:ea typeface="+mn-ea"/>
                <a:cs typeface="+mn-cs"/>
              </a:rPr>
              <a:t> om expertise in de erfgoedzorg uit te bouwen en om erfgoedgemeenschappen hierin te ondersteunen. </a:t>
            </a:r>
          </a:p>
          <a:p>
            <a:r>
              <a:rPr lang="nl-BE" sz="1200" kern="1200" dirty="0">
                <a:solidFill>
                  <a:schemeClr val="tx1"/>
                </a:solidFill>
                <a:effectLst/>
                <a:latin typeface="+mn-lt"/>
                <a:ea typeface="+mn-ea"/>
                <a:cs typeface="+mn-cs"/>
              </a:rPr>
              <a:t>Op die manier voert de Vlaamse overheid een faciliterend beleid, waarbij de erfgoedgemeenschap en het bieden van ondersteuning bij hun erfgoedzorg centraal staat.</a:t>
            </a:r>
          </a:p>
          <a:p>
            <a:endParaRPr lang="en-US" dirty="0">
              <a:cs typeface="Calibri"/>
            </a:endParaRP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6</a:t>
            </a:fld>
            <a:endParaRPr lang="nl-BE"/>
          </a:p>
        </p:txBody>
      </p:sp>
    </p:spTree>
    <p:extLst>
      <p:ext uri="{BB962C8B-B14F-4D97-AF65-F5344CB8AC3E}">
        <p14:creationId xmlns:p14="http://schemas.microsoft.com/office/powerpoint/2010/main" val="4174857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cs typeface="Calibri"/>
              </a:rPr>
              <a:t>Deze</a:t>
            </a:r>
            <a:r>
              <a:rPr lang="en-US" dirty="0">
                <a:cs typeface="Calibri"/>
              </a:rPr>
              <a:t> </a:t>
            </a:r>
            <a:r>
              <a:rPr lang="en-US" dirty="0" err="1">
                <a:cs typeface="Calibri"/>
              </a:rPr>
              <a:t>organisaties</a:t>
            </a:r>
            <a:r>
              <a:rPr lang="en-US" dirty="0">
                <a:cs typeface="Calibri"/>
              </a:rPr>
              <a:t> </a:t>
            </a:r>
            <a:r>
              <a:rPr lang="en-US" dirty="0" err="1">
                <a:cs typeface="Calibri"/>
              </a:rPr>
              <a:t>spelen</a:t>
            </a:r>
            <a:r>
              <a:rPr lang="en-US" dirty="0">
                <a:cs typeface="Calibri"/>
              </a:rPr>
              <a:t> </a:t>
            </a:r>
            <a:r>
              <a:rPr lang="en-US" dirty="0" err="1">
                <a:cs typeface="Calibri"/>
              </a:rPr>
              <a:t>een</a:t>
            </a:r>
            <a:r>
              <a:rPr lang="en-US" dirty="0">
                <a:cs typeface="Calibri"/>
              </a:rPr>
              <a:t> </a:t>
            </a:r>
            <a:r>
              <a:rPr lang="en-US" dirty="0" err="1">
                <a:cs typeface="Calibri"/>
              </a:rPr>
              <a:t>ondersteunende</a:t>
            </a:r>
            <a:r>
              <a:rPr lang="en-US" dirty="0">
                <a:cs typeface="Calibri"/>
              </a:rPr>
              <a:t> </a:t>
            </a:r>
            <a:r>
              <a:rPr lang="en-US" dirty="0" err="1">
                <a:cs typeface="Calibri"/>
              </a:rPr>
              <a:t>rol</a:t>
            </a:r>
            <a:r>
              <a:rPr lang="en-US" dirty="0">
                <a:cs typeface="Calibri"/>
              </a:rPr>
              <a:t> voor ICE-</a:t>
            </a:r>
            <a:r>
              <a:rPr lang="en-US" dirty="0" err="1">
                <a:cs typeface="Calibri"/>
              </a:rPr>
              <a:t>gemeenschappen</a:t>
            </a:r>
            <a:r>
              <a:rPr lang="en-US" dirty="0">
                <a:cs typeface="Calibri"/>
              </a:rPr>
              <a:t>:</a:t>
            </a:r>
          </a:p>
          <a:p>
            <a:endParaRPr lang="en-US" dirty="0">
              <a:cs typeface="Calibri"/>
            </a:endParaRPr>
          </a:p>
          <a:p>
            <a:r>
              <a:rPr lang="en-US" dirty="0">
                <a:cs typeface="Calibri"/>
              </a:rPr>
              <a:t>ETWIE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7</a:t>
            </a:fld>
            <a:endParaRPr lang="nl-BE"/>
          </a:p>
        </p:txBody>
      </p:sp>
    </p:spTree>
    <p:extLst>
      <p:ext uri="{BB962C8B-B14F-4D97-AF65-F5344CB8AC3E}">
        <p14:creationId xmlns:p14="http://schemas.microsoft.com/office/powerpoint/2010/main" val="713358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cs typeface="Calibri"/>
              </a:rPr>
              <a:t>Deze</a:t>
            </a:r>
            <a:r>
              <a:rPr lang="en-US" dirty="0">
                <a:cs typeface="Calibri"/>
              </a:rPr>
              <a:t> </a:t>
            </a:r>
            <a:r>
              <a:rPr lang="en-US" dirty="0" err="1">
                <a:cs typeface="Calibri"/>
              </a:rPr>
              <a:t>organisaties</a:t>
            </a:r>
            <a:r>
              <a:rPr lang="en-US" dirty="0">
                <a:cs typeface="Calibri"/>
              </a:rPr>
              <a:t> </a:t>
            </a:r>
            <a:r>
              <a:rPr lang="en-US" dirty="0" err="1">
                <a:cs typeface="Calibri"/>
              </a:rPr>
              <a:t>spelen</a:t>
            </a:r>
            <a:r>
              <a:rPr lang="en-US" dirty="0">
                <a:cs typeface="Calibri"/>
              </a:rPr>
              <a:t> </a:t>
            </a:r>
            <a:r>
              <a:rPr lang="en-US" dirty="0" err="1">
                <a:cs typeface="Calibri"/>
              </a:rPr>
              <a:t>een</a:t>
            </a:r>
            <a:r>
              <a:rPr lang="en-US" dirty="0">
                <a:cs typeface="Calibri"/>
              </a:rPr>
              <a:t> </a:t>
            </a:r>
            <a:r>
              <a:rPr lang="en-US" dirty="0" err="1">
                <a:cs typeface="Calibri"/>
              </a:rPr>
              <a:t>ondersteunende</a:t>
            </a:r>
            <a:r>
              <a:rPr lang="en-US" dirty="0">
                <a:cs typeface="Calibri"/>
              </a:rPr>
              <a:t> </a:t>
            </a:r>
            <a:r>
              <a:rPr lang="en-US" dirty="0" err="1">
                <a:cs typeface="Calibri"/>
              </a:rPr>
              <a:t>rol</a:t>
            </a:r>
            <a:r>
              <a:rPr lang="en-US" dirty="0">
                <a:cs typeface="Calibri"/>
              </a:rPr>
              <a:t> voor ICE-</a:t>
            </a:r>
            <a:r>
              <a:rPr lang="en-US" dirty="0" err="1">
                <a:cs typeface="Calibri"/>
              </a:rPr>
              <a:t>gemeenschappen</a:t>
            </a:r>
            <a:r>
              <a:rPr lang="en-US" dirty="0">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In </a:t>
            </a:r>
            <a:r>
              <a:rPr lang="en-US" dirty="0" err="1">
                <a:cs typeface="Calibri"/>
              </a:rPr>
              <a:t>Vlaanderen</a:t>
            </a:r>
            <a:r>
              <a:rPr lang="en-US" dirty="0">
                <a:cs typeface="Calibri"/>
              </a:rPr>
              <a:t> </a:t>
            </a:r>
            <a:r>
              <a:rPr lang="en-US" dirty="0" err="1">
                <a:cs typeface="Calibri"/>
              </a:rPr>
              <a:t>bestaat</a:t>
            </a:r>
            <a:r>
              <a:rPr lang="en-US" dirty="0">
                <a:cs typeface="Calibri"/>
              </a:rPr>
              <a:t> </a:t>
            </a:r>
            <a:r>
              <a:rPr lang="en-US" dirty="0" err="1">
                <a:cs typeface="Calibri"/>
              </a:rPr>
              <a:t>er</a:t>
            </a:r>
            <a:r>
              <a:rPr lang="en-US" dirty="0">
                <a:cs typeface="Calibri"/>
              </a:rPr>
              <a:t> </a:t>
            </a:r>
            <a:r>
              <a:rPr lang="en-US" dirty="0" err="1">
                <a:cs typeface="Calibri"/>
              </a:rPr>
              <a:t>dus</a:t>
            </a:r>
            <a:r>
              <a:rPr lang="en-US" dirty="0">
                <a:cs typeface="Calibri"/>
              </a:rPr>
              <a:t> </a:t>
            </a:r>
            <a:r>
              <a:rPr lang="en-US" dirty="0" err="1">
                <a:cs typeface="Calibri"/>
              </a:rPr>
              <a:t>een</a:t>
            </a:r>
            <a:r>
              <a:rPr lang="en-US" dirty="0">
                <a:cs typeface="Calibri"/>
              </a:rPr>
              <a:t> </a:t>
            </a:r>
            <a:r>
              <a:rPr lang="en-US" dirty="0" err="1">
                <a:cs typeface="Calibri"/>
              </a:rPr>
              <a:t>fijnmazig</a:t>
            </a:r>
            <a:r>
              <a:rPr lang="en-US" dirty="0">
                <a:cs typeface="Calibri"/>
              </a:rPr>
              <a:t> network, </a:t>
            </a:r>
            <a:r>
              <a:rPr lang="en-US" dirty="0" err="1">
                <a:cs typeface="Calibri"/>
              </a:rPr>
              <a:t>dat</a:t>
            </a:r>
            <a:r>
              <a:rPr lang="en-US" dirty="0">
                <a:cs typeface="Calibri"/>
              </a:rPr>
              <a:t> </a:t>
            </a:r>
            <a:r>
              <a:rPr lang="en-US" dirty="0" err="1">
                <a:cs typeface="Calibri"/>
              </a:rPr>
              <a:t>zich</a:t>
            </a:r>
            <a:r>
              <a:rPr lang="en-US" dirty="0">
                <a:cs typeface="Calibri"/>
              </a:rPr>
              <a:t> </a:t>
            </a:r>
            <a:r>
              <a:rPr lang="en-US" dirty="0" err="1">
                <a:cs typeface="Calibri"/>
              </a:rPr>
              <a:t>uitstrekt</a:t>
            </a:r>
            <a:r>
              <a:rPr lang="en-US" dirty="0">
                <a:cs typeface="Calibri"/>
              </a:rPr>
              <a:t> over het </a:t>
            </a:r>
            <a:r>
              <a:rPr lang="en-US" dirty="0" err="1">
                <a:cs typeface="Calibri"/>
              </a:rPr>
              <a:t>Vlaamse</a:t>
            </a:r>
            <a:r>
              <a:rPr lang="en-US" dirty="0">
                <a:cs typeface="Calibri"/>
              </a:rPr>
              <a:t>, het </a:t>
            </a:r>
            <a:r>
              <a:rPr lang="en-US" dirty="0" err="1">
                <a:cs typeface="Calibri"/>
              </a:rPr>
              <a:t>regionale</a:t>
            </a:r>
            <a:r>
              <a:rPr lang="en-US" dirty="0">
                <a:cs typeface="Calibri"/>
              </a:rPr>
              <a:t> en het </a:t>
            </a:r>
            <a:r>
              <a:rPr lang="en-US" dirty="0" err="1">
                <a:cs typeface="Calibri"/>
              </a:rPr>
              <a:t>lokale</a:t>
            </a:r>
            <a:r>
              <a:rPr lang="en-US" dirty="0">
                <a:cs typeface="Calibri"/>
              </a:rPr>
              <a:t> </a:t>
            </a:r>
            <a:r>
              <a:rPr lang="en-US" dirty="0" err="1">
                <a:cs typeface="Calibri"/>
              </a:rPr>
              <a:t>niveau</a:t>
            </a:r>
            <a:r>
              <a:rPr lang="en-US" dirty="0">
                <a:cs typeface="Calibri"/>
              </a:rPr>
              <a:t>, </a:t>
            </a:r>
            <a:r>
              <a:rPr lang="en-US" dirty="0" err="1">
                <a:cs typeface="Calibri"/>
              </a:rPr>
              <a:t>ter</a:t>
            </a:r>
            <a:r>
              <a:rPr lang="en-US" dirty="0">
                <a:cs typeface="Calibri"/>
              </a:rPr>
              <a:t> </a:t>
            </a:r>
            <a:r>
              <a:rPr lang="en-US" dirty="0" err="1">
                <a:cs typeface="Calibri"/>
              </a:rPr>
              <a:t>ondersteuning</a:t>
            </a:r>
            <a:r>
              <a:rPr lang="en-US" dirty="0">
                <a:cs typeface="Calibri"/>
              </a:rPr>
              <a:t> van ICE-</a:t>
            </a:r>
            <a:r>
              <a:rPr lang="en-US" dirty="0" err="1">
                <a:cs typeface="Calibri"/>
              </a:rPr>
              <a:t>gemeenschappen</a:t>
            </a:r>
            <a:r>
              <a:rPr lang="en-US" dirty="0">
                <a:cs typeface="Calibri"/>
              </a:rPr>
              <a:t>. Hun </a:t>
            </a:r>
            <a:r>
              <a:rPr lang="en-US" dirty="0" err="1">
                <a:cs typeface="Calibri"/>
              </a:rPr>
              <a:t>rol</a:t>
            </a:r>
            <a:r>
              <a:rPr lang="en-US" dirty="0">
                <a:cs typeface="Calibri"/>
              </a:rPr>
              <a:t> is om expertise in </a:t>
            </a:r>
            <a:r>
              <a:rPr lang="en-US" dirty="0" err="1">
                <a:cs typeface="Calibri"/>
              </a:rPr>
              <a:t>erfgoedzorg</a:t>
            </a:r>
            <a:r>
              <a:rPr lang="en-US" dirty="0">
                <a:cs typeface="Calibri"/>
              </a:rPr>
              <a:t> </a:t>
            </a:r>
            <a:r>
              <a:rPr lang="en-US" dirty="0" err="1">
                <a:cs typeface="Calibri"/>
              </a:rPr>
              <a:t>uit</a:t>
            </a:r>
            <a:r>
              <a:rPr lang="en-US" dirty="0">
                <a:cs typeface="Calibri"/>
              </a:rPr>
              <a:t> </a:t>
            </a:r>
            <a:r>
              <a:rPr lang="en-US" dirty="0" err="1">
                <a:cs typeface="Calibri"/>
              </a:rPr>
              <a:t>te</a:t>
            </a:r>
            <a:r>
              <a:rPr lang="en-US" dirty="0">
                <a:cs typeface="Calibri"/>
              </a:rPr>
              <a:t> </a:t>
            </a:r>
            <a:r>
              <a:rPr lang="en-US" dirty="0" err="1">
                <a:cs typeface="Calibri"/>
              </a:rPr>
              <a:t>bouwen</a:t>
            </a:r>
            <a:r>
              <a:rPr lang="en-US" dirty="0">
                <a:cs typeface="Calibri"/>
              </a:rPr>
              <a:t> en om </a:t>
            </a:r>
            <a:r>
              <a:rPr lang="en-US" dirty="0" err="1">
                <a:cs typeface="Calibri"/>
              </a:rPr>
              <a:t>erfgoedgemeenschappen</a:t>
            </a:r>
            <a:r>
              <a:rPr lang="en-US" dirty="0">
                <a:cs typeface="Calibri"/>
              </a:rPr>
              <a:t> </a:t>
            </a:r>
            <a:r>
              <a:rPr lang="en-US" dirty="0" err="1">
                <a:cs typeface="Calibri"/>
              </a:rPr>
              <a:t>hierin</a:t>
            </a:r>
            <a:r>
              <a:rPr lang="en-US" dirty="0">
                <a:cs typeface="Calibri"/>
              </a:rPr>
              <a:t> </a:t>
            </a:r>
            <a:r>
              <a:rPr lang="en-US" dirty="0" err="1">
                <a:cs typeface="Calibri"/>
              </a:rPr>
              <a:t>te</a:t>
            </a:r>
            <a:r>
              <a:rPr lang="en-US" dirty="0">
                <a:cs typeface="Calibri"/>
              </a:rPr>
              <a:t> </a:t>
            </a:r>
            <a:r>
              <a:rPr lang="en-US" dirty="0" err="1">
                <a:cs typeface="Calibri"/>
              </a:rPr>
              <a:t>ondersteunen</a:t>
            </a:r>
            <a:r>
              <a:rPr lang="en-US" dirty="0">
                <a:cs typeface="Calibri"/>
              </a:rPr>
              <a:t>. Door </a:t>
            </a:r>
            <a:r>
              <a:rPr lang="en-US" dirty="0" err="1">
                <a:cs typeface="Calibri"/>
              </a:rPr>
              <a:t>dit</a:t>
            </a:r>
            <a:r>
              <a:rPr lang="en-US" dirty="0">
                <a:cs typeface="Calibri"/>
              </a:rPr>
              <a:t> </a:t>
            </a:r>
            <a:r>
              <a:rPr lang="en-US" dirty="0" err="1">
                <a:cs typeface="Calibri"/>
              </a:rPr>
              <a:t>fijnmazige</a:t>
            </a:r>
            <a:r>
              <a:rPr lang="en-US" dirty="0">
                <a:cs typeface="Calibri"/>
              </a:rPr>
              <a:t> </a:t>
            </a:r>
            <a:r>
              <a:rPr lang="en-US" dirty="0" err="1">
                <a:cs typeface="Calibri"/>
              </a:rPr>
              <a:t>netwerk</a:t>
            </a:r>
            <a:r>
              <a:rPr lang="en-US" dirty="0">
                <a:cs typeface="Calibri"/>
              </a:rPr>
              <a:t> </a:t>
            </a:r>
            <a:r>
              <a:rPr lang="en-US" dirty="0" err="1">
                <a:cs typeface="Calibri"/>
              </a:rPr>
              <a:t>te</a:t>
            </a:r>
            <a:r>
              <a:rPr lang="en-US" dirty="0">
                <a:cs typeface="Calibri"/>
              </a:rPr>
              <a:t> </a:t>
            </a:r>
            <a:r>
              <a:rPr lang="en-US" dirty="0" err="1">
                <a:cs typeface="Calibri"/>
              </a:rPr>
              <a:t>subsidieren</a:t>
            </a:r>
            <a:r>
              <a:rPr lang="en-US" dirty="0">
                <a:cs typeface="Calibri"/>
              </a:rPr>
              <a:t>, </a:t>
            </a:r>
            <a:r>
              <a:rPr lang="en-US" dirty="0" err="1">
                <a:cs typeface="Calibri"/>
              </a:rPr>
              <a:t>spelen</a:t>
            </a:r>
            <a:r>
              <a:rPr lang="en-US" dirty="0">
                <a:cs typeface="Calibri"/>
              </a:rPr>
              <a:t> we </a:t>
            </a:r>
            <a:r>
              <a:rPr lang="en-US" dirty="0" err="1">
                <a:cs typeface="Calibri"/>
              </a:rPr>
              <a:t>als</a:t>
            </a:r>
            <a:r>
              <a:rPr lang="en-US" dirty="0">
                <a:cs typeface="Calibri"/>
              </a:rPr>
              <a:t> </a:t>
            </a:r>
            <a:r>
              <a:rPr lang="en-US" dirty="0" err="1">
                <a:cs typeface="Calibri"/>
              </a:rPr>
              <a:t>Vlaamse</a:t>
            </a:r>
            <a:r>
              <a:rPr lang="en-US" dirty="0">
                <a:cs typeface="Calibri"/>
              </a:rPr>
              <a:t> </a:t>
            </a:r>
            <a:r>
              <a:rPr lang="en-US" dirty="0" err="1">
                <a:cs typeface="Calibri"/>
              </a:rPr>
              <a:t>overheid</a:t>
            </a:r>
            <a:r>
              <a:rPr lang="en-US" dirty="0">
                <a:cs typeface="Calibri"/>
              </a:rPr>
              <a:t> </a:t>
            </a:r>
            <a:r>
              <a:rPr lang="en-US" dirty="0" err="1">
                <a:cs typeface="Calibri"/>
              </a:rPr>
              <a:t>een</a:t>
            </a:r>
            <a:r>
              <a:rPr lang="en-US" dirty="0">
                <a:cs typeface="Calibri"/>
              </a:rPr>
              <a:t> </a:t>
            </a:r>
            <a:r>
              <a:rPr lang="en-US" dirty="0" err="1">
                <a:cs typeface="Calibri"/>
              </a:rPr>
              <a:t>faciliterende</a:t>
            </a:r>
            <a:r>
              <a:rPr lang="en-US" dirty="0">
                <a:cs typeface="Calibri"/>
              </a:rPr>
              <a:t> en </a:t>
            </a:r>
            <a:r>
              <a:rPr lang="en-US" dirty="0" err="1">
                <a:cs typeface="Calibri"/>
              </a:rPr>
              <a:t>ondersteunende</a:t>
            </a:r>
            <a:r>
              <a:rPr lang="en-US" dirty="0">
                <a:cs typeface="Calibri"/>
              </a:rPr>
              <a:t> </a:t>
            </a:r>
            <a:r>
              <a:rPr lang="en-US" dirty="0" err="1">
                <a:cs typeface="Calibri"/>
              </a:rPr>
              <a:t>rol</a:t>
            </a:r>
            <a:r>
              <a:rPr lang="en-US" dirty="0">
                <a:cs typeface="Calibri"/>
              </a:rPr>
              <a:t>.</a:t>
            </a:r>
            <a:endParaRPr lang="nl-BE" sz="1200" kern="1200" dirty="0">
              <a:solidFill>
                <a:schemeClr val="tx1"/>
              </a:solidFill>
              <a:effectLst/>
              <a:latin typeface="+mn-lt"/>
              <a:ea typeface="+mn-ea"/>
              <a:cs typeface="+mn-cs"/>
            </a:endParaRPr>
          </a:p>
          <a:p>
            <a:endParaRPr lang="en-US" dirty="0">
              <a:cs typeface="Calibri"/>
            </a:endParaRP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8</a:t>
            </a:fld>
            <a:endParaRPr lang="nl-BE"/>
          </a:p>
        </p:txBody>
      </p:sp>
    </p:spTree>
    <p:extLst>
      <p:ext uri="{BB962C8B-B14F-4D97-AF65-F5344CB8AC3E}">
        <p14:creationId xmlns:p14="http://schemas.microsoft.com/office/powerpoint/2010/main" val="1512729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a:t>
            </a:fld>
            <a:endParaRPr lang="nl-BE"/>
          </a:p>
        </p:txBody>
      </p:sp>
    </p:spTree>
    <p:extLst>
      <p:ext uri="{BB962C8B-B14F-4D97-AF65-F5344CB8AC3E}">
        <p14:creationId xmlns:p14="http://schemas.microsoft.com/office/powerpoint/2010/main" val="2032927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7476" y="288238"/>
            <a:ext cx="1916859" cy="813600"/>
          </a:xfrm>
          <a:prstGeom prst="rect">
            <a:avLst/>
          </a:prstGeom>
        </p:spPr>
      </p:pic>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9"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a:t>KLIK OM DE MODELSTIJLEN TE BEWERKEN</a:t>
            </a:r>
          </a:p>
        </p:txBody>
      </p:sp>
    </p:spTree>
    <p:extLst>
      <p:ext uri="{BB962C8B-B14F-4D97-AF65-F5344CB8AC3E}">
        <p14:creationId xmlns:p14="http://schemas.microsoft.com/office/powerpoint/2010/main" val="112901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288000" y="288000"/>
            <a:ext cx="8553506" cy="6265475"/>
            <a:chOff x="288000" y="288000"/>
            <a:chExt cx="8553506" cy="6265475"/>
          </a:xfrm>
          <a:solidFill>
            <a:schemeClr val="accent1"/>
          </a:solidFill>
        </p:grpSpPr>
        <p:sp>
          <p:nvSpPr>
            <p:cNvPr id="10" name="Rechthoek 9"/>
            <p:cNvSpPr>
              <a:spLocks/>
            </p:cNvSpPr>
            <p:nvPr userDrawn="1"/>
          </p:nvSpPr>
          <p:spPr>
            <a:xfrm>
              <a:off x="288000" y="288000"/>
              <a:ext cx="6767999" cy="6265475"/>
            </a:xfrm>
            <a:prstGeom prst="rect">
              <a:avLst/>
            </a:prstGeom>
            <a:solidFill>
              <a:srgbClr val="2B979D"/>
            </a:solidFill>
            <a:ln>
              <a:solidFill>
                <a:srgbClr val="2B979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Rechthoekige driehoek 10"/>
            <p:cNvSpPr/>
            <p:nvPr userDrawn="1"/>
          </p:nvSpPr>
          <p:spPr>
            <a:xfrm>
              <a:off x="7056000" y="288000"/>
              <a:ext cx="1785506" cy="6264000"/>
            </a:xfrm>
            <a:prstGeom prst="rtTriangle">
              <a:avLst/>
            </a:prstGeom>
            <a:solidFill>
              <a:srgbClr val="2B979D"/>
            </a:solidFill>
            <a:ln>
              <a:solidFill>
                <a:srgbClr val="2B979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2304000" y="2520000"/>
            <a:ext cx="5342082" cy="1579711"/>
          </a:xfrm>
        </p:spPr>
        <p:txBody>
          <a:bodyPr anchor="b" anchorCtr="0">
            <a:noAutofit/>
          </a:bodyPr>
          <a:lstStyle>
            <a:lvl1pPr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2304000" y="4174702"/>
            <a:ext cx="5354606" cy="1053708"/>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3"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a:t>KLIK OM DE MODELSTIJLEN TE BEWERKEN</a:t>
            </a:r>
          </a:p>
          <a:p>
            <a:pPr lvl="4"/>
            <a:endParaRPr lang="nl-BE"/>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496" y="576000"/>
            <a:ext cx="1696335" cy="720000"/>
          </a:xfrm>
          <a:prstGeom prst="rect">
            <a:avLst/>
          </a:prstGeom>
        </p:spPr>
      </p:pic>
    </p:spTree>
    <p:extLst>
      <p:ext uri="{BB962C8B-B14F-4D97-AF65-F5344CB8AC3E}">
        <p14:creationId xmlns:p14="http://schemas.microsoft.com/office/powerpoint/2010/main" val="40187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1476000" y="288000"/>
            <a:ext cx="7379999" cy="6265475"/>
            <a:chOff x="1476000" y="288000"/>
            <a:chExt cx="7379999" cy="6265475"/>
          </a:xfrm>
          <a:solidFill>
            <a:schemeClr val="accent1"/>
          </a:solidFill>
        </p:grpSpPr>
        <p:sp>
          <p:nvSpPr>
            <p:cNvPr id="8" name="Rechthoek 7"/>
            <p:cNvSpPr>
              <a:spLocks/>
            </p:cNvSpPr>
            <p:nvPr userDrawn="1"/>
          </p:nvSpPr>
          <p:spPr>
            <a:xfrm>
              <a:off x="3277896" y="288000"/>
              <a:ext cx="5578103" cy="6265475"/>
            </a:xfrm>
            <a:prstGeom prst="rect">
              <a:avLst/>
            </a:prstGeom>
            <a:solidFill>
              <a:srgbClr val="2B979D"/>
            </a:solidFill>
            <a:ln>
              <a:solidFill>
                <a:srgbClr val="2B979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userDrawn="1"/>
          </p:nvSpPr>
          <p:spPr>
            <a:xfrm flipH="1">
              <a:off x="1476000" y="288000"/>
              <a:ext cx="1800000" cy="6264000"/>
            </a:xfrm>
            <a:prstGeom prst="rtTriangle">
              <a:avLst/>
            </a:prstGeom>
            <a:solidFill>
              <a:srgbClr val="2B979D"/>
            </a:solidFill>
            <a:ln>
              <a:solidFill>
                <a:srgbClr val="2B979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3996052" y="2104574"/>
            <a:ext cx="3816000" cy="2484000"/>
          </a:xfrm>
        </p:spPr>
        <p:txBody>
          <a:bodyPr anchor="t" anchorCtr="0">
            <a:noAutofit/>
          </a:bodyPr>
          <a:lstStyle>
            <a:lvl1pPr algn="l">
              <a:lnSpc>
                <a:spcPts val="5400"/>
              </a:lnSpc>
              <a:defRPr sz="5400"/>
            </a:lvl1pPr>
          </a:lstStyle>
          <a:p>
            <a:r>
              <a:rPr lang="nl-NL"/>
              <a:t>Klik om de stijl te bewerken</a:t>
            </a:r>
            <a:endParaRPr lang="nl-BE"/>
          </a:p>
        </p:txBody>
      </p:sp>
      <p:sp>
        <p:nvSpPr>
          <p:cNvPr id="3" name="Ondertitel 2"/>
          <p:cNvSpPr>
            <a:spLocks noGrp="1"/>
          </p:cNvSpPr>
          <p:nvPr>
            <p:ph type="subTitle" idx="1"/>
          </p:nvPr>
        </p:nvSpPr>
        <p:spPr>
          <a:xfrm>
            <a:off x="4000832" y="4631622"/>
            <a:ext cx="3816000" cy="1224000"/>
          </a:xfrm>
          <a:prstGeom prst="rect">
            <a:avLst/>
          </a:prstGeom>
        </p:spPr>
        <p:txBody>
          <a:bodyPr bIns="0">
            <a:noAutofit/>
          </a:bodyPr>
          <a:lstStyle>
            <a:lvl1pPr marL="0" indent="0" algn="l">
              <a:lnSpc>
                <a:spcPts val="1760"/>
              </a:lnSpc>
              <a:spcBef>
                <a:spcPts val="0"/>
              </a:spcBef>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645" y="288211"/>
            <a:ext cx="1695341" cy="719578"/>
          </a:xfrm>
          <a:prstGeom prst="rect">
            <a:avLst/>
          </a:prstGeom>
        </p:spPr>
      </p:pic>
      <p:sp>
        <p:nvSpPr>
          <p:cNvPr id="12" name="Tijdelijke aanduiding voor tekst 2"/>
          <p:cNvSpPr>
            <a:spLocks noGrp="1"/>
          </p:cNvSpPr>
          <p:nvPr>
            <p:ph idx="12" hasCustomPrompt="1"/>
          </p:nvPr>
        </p:nvSpPr>
        <p:spPr>
          <a:xfrm>
            <a:off x="3636022" y="6044105"/>
            <a:ext cx="4773240" cy="352800"/>
          </a:xfrm>
          <a:prstGeom prst="rect">
            <a:avLst/>
          </a:prstGeom>
        </p:spPr>
        <p:txBody>
          <a:bodyPr vert="horz" lIns="0" tIns="0" rIns="0" bIns="0" rtlCol="0" anchor="t" anchorCtr="0">
            <a:noAutofit/>
          </a:bodyPr>
          <a:lstStyle>
            <a:lvl1pPr marL="0" indent="0" algn="r">
              <a:buFontTx/>
              <a:buNone/>
              <a:defRPr sz="1700">
                <a:latin typeface="FlandersArtSans-Regular" panose="00000500000000000000" pitchFamily="2" charset="0"/>
              </a:defRPr>
            </a:lvl1pPr>
            <a:lvl5pPr algn="r">
              <a:defRPr>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338421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
            <a:ext cx="9144000" cy="6858001"/>
          </a:xfrm>
        </p:spPr>
        <p:txBody>
          <a:bodyPr anchor="ctr"/>
          <a:lstStyle>
            <a:lvl1pPr marL="0" indent="0" algn="r">
              <a:buNone/>
              <a:defRPr>
                <a:solidFill>
                  <a:srgbClr val="FF0000"/>
                </a:solidFill>
              </a:defRPr>
            </a:lvl1pPr>
          </a:lstStyle>
          <a:p>
            <a:endParaRPr lang="nl-BE"/>
          </a:p>
        </p:txBody>
      </p:sp>
      <p:grpSp>
        <p:nvGrpSpPr>
          <p:cNvPr id="11" name="Groep 10"/>
          <p:cNvGrpSpPr/>
          <p:nvPr userDrawn="1"/>
        </p:nvGrpSpPr>
        <p:grpSpPr>
          <a:xfrm>
            <a:off x="-1" y="0"/>
            <a:ext cx="6228000" cy="6858000"/>
            <a:chOff x="288001" y="288000"/>
            <a:chExt cx="6033505" cy="6265475"/>
          </a:xfrm>
          <a:solidFill>
            <a:schemeClr val="accent1"/>
          </a:solidFill>
        </p:grpSpPr>
        <p:sp>
          <p:nvSpPr>
            <p:cNvPr id="9" name="Rechthoek 8"/>
            <p:cNvSpPr>
              <a:spLocks/>
            </p:cNvSpPr>
            <p:nvPr userDrawn="1"/>
          </p:nvSpPr>
          <p:spPr>
            <a:xfrm flipV="1">
              <a:off x="288001" y="288000"/>
              <a:ext cx="4248000" cy="6265475"/>
            </a:xfrm>
            <a:prstGeom prst="rect">
              <a:avLst/>
            </a:prstGeom>
            <a:solidFill>
              <a:srgbClr val="2B979D"/>
            </a:solidFill>
            <a:ln>
              <a:solidFill>
                <a:srgbClr val="2B979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userDrawn="1"/>
          </p:nvSpPr>
          <p:spPr>
            <a:xfrm flipV="1">
              <a:off x="4536000" y="288000"/>
              <a:ext cx="1785506" cy="6264000"/>
            </a:xfrm>
            <a:prstGeom prst="rtTriangle">
              <a:avLst/>
            </a:prstGeom>
            <a:solidFill>
              <a:srgbClr val="2B979D"/>
            </a:solidFill>
            <a:ln>
              <a:solidFill>
                <a:srgbClr val="2B979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7" name="Tijdelijke aanduiding voor dianummer 6"/>
          <p:cNvSpPr>
            <a:spLocks noGrp="1"/>
          </p:cNvSpPr>
          <p:nvPr>
            <p:ph type="sldNum" sz="quarter" idx="12"/>
          </p:nvPr>
        </p:nvSpPr>
        <p:spPr>
          <a:xfrm>
            <a:off x="6876014" y="6328278"/>
            <a:ext cx="2141621" cy="365125"/>
          </a:xfrm>
          <a:prstGeom prst="rect">
            <a:avLst/>
          </a:prstGeom>
        </p:spPr>
        <p:txBody>
          <a:bodyPr/>
          <a:lstStyle>
            <a:lvl1pPr>
              <a:defRPr sz="900">
                <a:latin typeface="FlandersArtSans-Regular" panose="00000500000000000000" pitchFamily="2" charset="0"/>
              </a:defRPr>
            </a:lvl1pPr>
          </a:lstStyle>
          <a:p>
            <a:fld id="{7749CDD0-7D77-4D23-9A27-F361E39BA472}" type="datetime1">
              <a:rPr lang="nl-BE" smtClean="0"/>
              <a:pPr/>
              <a:t>6/05/2019</a:t>
            </a:fld>
            <a:r>
              <a:rPr lang="nl-BE"/>
              <a:t> </a:t>
            </a:r>
            <a:r>
              <a:rPr lang="nl-BE" b="1"/>
              <a:t>│</a:t>
            </a:r>
            <a:fld id="{B263F6C6-2226-4286-8995-C42CB1E7C290}" type="slidenum">
              <a:rPr lang="nl-BE" smtClean="0"/>
              <a:pPr/>
              <a:t>‹nr.›</a:t>
            </a:fld>
            <a:endParaRPr lang="nl-BE"/>
          </a:p>
        </p:txBody>
      </p:sp>
      <p:sp>
        <p:nvSpPr>
          <p:cNvPr id="8" name="Titel 1"/>
          <p:cNvSpPr>
            <a:spLocks noGrp="1"/>
          </p:cNvSpPr>
          <p:nvPr>
            <p:ph type="ctrTitle"/>
          </p:nvPr>
        </p:nvSpPr>
        <p:spPr>
          <a:xfrm>
            <a:off x="1332000" y="756846"/>
            <a:ext cx="3456131" cy="1800000"/>
          </a:xfrm>
        </p:spPr>
        <p:txBody>
          <a:bodyPr anchor="b" anchorCtr="0">
            <a:noAutofit/>
          </a:bodyPr>
          <a:lstStyle>
            <a:lvl1pPr algn="l">
              <a:lnSpc>
                <a:spcPts val="3800"/>
              </a:lnSpc>
              <a:defRPr sz="37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5" name="Tijdelijke aanduiding voor inhoud 4"/>
          <p:cNvSpPr>
            <a:spLocks noGrp="1"/>
          </p:cNvSpPr>
          <p:nvPr>
            <p:ph sz="quarter" idx="13"/>
          </p:nvPr>
        </p:nvSpPr>
        <p:spPr>
          <a:xfrm>
            <a:off x="1332000" y="2987448"/>
            <a:ext cx="3112678" cy="2770098"/>
          </a:xfrm>
        </p:spPr>
        <p:txBody>
          <a:bodyPr/>
          <a:lstStyle>
            <a:lvl1pPr marL="0" indent="0">
              <a:lnSpc>
                <a:spcPts val="2500"/>
              </a:lnSpc>
              <a:spcBef>
                <a:spcPts val="0"/>
              </a:spcBef>
              <a:buFontTx/>
              <a:buNone/>
              <a:defRPr sz="2100">
                <a:latin typeface="FlandersArtSans-Regular" panose="00000500000000000000" pitchFamily="2" charset="0"/>
              </a:defRPr>
            </a:lvl1pPr>
            <a:lvl2pPr>
              <a:defRPr sz="1800"/>
            </a:lvl2pPr>
            <a:lvl3pPr>
              <a:defRPr sz="1800"/>
            </a:lvl3pPr>
            <a:lvl4pPr>
              <a:defRPr sz="1800"/>
            </a:lvl4pPr>
            <a:lvl5pPr>
              <a:defRPr sz="18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210186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028" y="5857409"/>
            <a:ext cx="1681942" cy="713891"/>
          </a:xfrm>
          <a:prstGeom prst="rect">
            <a:avLst/>
          </a:prstGeom>
        </p:spPr>
      </p:pic>
      <p:sp>
        <p:nvSpPr>
          <p:cNvPr id="15"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6/05/2019</a:t>
            </a:fld>
            <a:r>
              <a:rPr lang="nl-BE"/>
              <a:t> </a:t>
            </a:r>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506108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p:nvPr>
        </p:nvSpPr>
        <p:spPr>
          <a:xfrm>
            <a:off x="287999" y="0"/>
            <a:ext cx="8856000" cy="6858000"/>
          </a:xfrm>
        </p:spPr>
        <p:txBody>
          <a:bodyP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a:solidFill>
                  <a:schemeClr val="bg1"/>
                </a:solidFill>
              </a:defRPr>
            </a:lvl1pPr>
          </a:lstStyle>
          <a:p>
            <a:r>
              <a:rPr lang="nl-NL"/>
              <a:t>Klik om stijl te bewerken</a:t>
            </a:r>
            <a:endParaRPr lang="nl-BE"/>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15"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chemeClr val="bg1"/>
                </a:solidFill>
                <a:latin typeface="FlandersArtSans-Regular" panose="00000500000000000000" pitchFamily="2" charset="0"/>
              </a:defRPr>
            </a:lvl1pPr>
          </a:lstStyle>
          <a:p>
            <a:pPr lvl="0"/>
            <a:r>
              <a:rPr lang="nl-NL"/>
              <a:t>KLIK OM DE MODELSTIJLEN TE BEWERKEN</a:t>
            </a:r>
          </a:p>
        </p:txBody>
      </p:sp>
      <p:pic>
        <p:nvPicPr>
          <p:cNvPr id="9" name="Tijdelijke aanduiding voor afbeelding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012" y="288122"/>
            <a:ext cx="2089087" cy="813599"/>
          </a:xfrm>
          <a:prstGeom prst="rect">
            <a:avLst/>
          </a:prstGeom>
          <a:noFill/>
          <a:ln>
            <a:noFill/>
          </a:ln>
        </p:spPr>
      </p:pic>
    </p:spTree>
    <p:extLst>
      <p:ext uri="{BB962C8B-B14F-4D97-AF65-F5344CB8AC3E}">
        <p14:creationId xmlns:p14="http://schemas.microsoft.com/office/powerpoint/2010/main" val="32881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6/05/2019</a:t>
            </a:fld>
            <a:r>
              <a:rPr lang="nl-BE"/>
              <a:t> </a:t>
            </a:r>
            <a:r>
              <a:rPr lang="nl-BE" b="1"/>
              <a:t>│</a:t>
            </a:r>
            <a:fld id="{B263F6C6-2226-4286-8995-C42CB1E7C290}" type="slidenum">
              <a:rPr lang="nl-BE" smtClean="0"/>
              <a:pPr/>
              <a:t>‹nr.›</a:t>
            </a:fld>
            <a:endParaRPr lang="nl-BE"/>
          </a:p>
        </p:txBody>
      </p:sp>
      <p:sp>
        <p:nvSpPr>
          <p:cNvPr id="12" name="Ondertitel 2"/>
          <p:cNvSpPr>
            <a:spLocks noGrp="1"/>
          </p:cNvSpPr>
          <p:nvPr>
            <p:ph type="subTitle" idx="1"/>
          </p:nvPr>
        </p:nvSpPr>
        <p:spPr>
          <a:xfrm>
            <a:off x="5176691" y="4191642"/>
            <a:ext cx="3408509" cy="2112905"/>
          </a:xfrm>
        </p:spPr>
        <p:txBody>
          <a:bodyPr lIns="0" tIns="0" rIns="0" bIns="0">
            <a:noAutofit/>
          </a:bodyPr>
          <a:lstStyle>
            <a:lvl1pPr marL="0" indent="0" algn="l">
              <a:lnSpc>
                <a:spcPts val="2500"/>
              </a:lnSpc>
              <a:spcBef>
                <a:spcPts val="0"/>
              </a:spcBef>
              <a:buNone/>
              <a:defRPr sz="210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8930" y="5857200"/>
            <a:ext cx="1834139" cy="714309"/>
          </a:xfrm>
          <a:prstGeom prst="rect">
            <a:avLst/>
          </a:prstGeom>
        </p:spPr>
      </p:pic>
    </p:spTree>
    <p:extLst>
      <p:ext uri="{BB962C8B-B14F-4D97-AF65-F5344CB8AC3E}">
        <p14:creationId xmlns:p14="http://schemas.microsoft.com/office/powerpoint/2010/main" val="276355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grpSp>
        <p:nvGrpSpPr>
          <p:cNvPr id="11" name="Groeperen 10"/>
          <p:cNvGrpSpPr/>
          <p:nvPr userDrawn="1"/>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1296000" y="756000"/>
            <a:ext cx="3686547"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6/05/2019</a:t>
            </a:fld>
            <a:r>
              <a:rPr lang="nl-BE"/>
              <a:t> </a:t>
            </a:r>
            <a:r>
              <a:rPr lang="nl-BE" b="1"/>
              <a:t>│</a:t>
            </a:r>
            <a:fld id="{B263F6C6-2226-4286-8995-C42CB1E7C290}" type="slidenum">
              <a:rPr lang="nl-BE" smtClean="0"/>
              <a:pPr/>
              <a:t>‹nr.›</a:t>
            </a:fld>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8930" y="5857200"/>
            <a:ext cx="1834139" cy="714309"/>
          </a:xfrm>
          <a:prstGeom prst="rect">
            <a:avLst/>
          </a:prstGeom>
        </p:spPr>
      </p:pic>
    </p:spTree>
    <p:extLst>
      <p:ext uri="{BB962C8B-B14F-4D97-AF65-F5344CB8AC3E}">
        <p14:creationId xmlns:p14="http://schemas.microsoft.com/office/powerpoint/2010/main" val="33619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3" name="Tijdelijke aanduiding voor inhoud 2"/>
          <p:cNvSpPr>
            <a:spLocks noGrp="1"/>
          </p:cNvSpPr>
          <p:nvPr>
            <p:ph idx="1"/>
          </p:nvPr>
        </p:nvSpPr>
        <p:spPr>
          <a:xfrm>
            <a:off x="5320146" y="1908000"/>
            <a:ext cx="3391854" cy="378000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2" name="Tijdelijke aanduiding voor dianummer 6"/>
          <p:cNvSpPr>
            <a:spLocks noGrp="1"/>
          </p:cNvSpPr>
          <p:nvPr>
            <p:ph type="sldNum" sz="quarter" idx="12"/>
          </p:nvPr>
        </p:nvSpPr>
        <p:spPr>
          <a:xfrm>
            <a:off x="6876014" y="6336000"/>
            <a:ext cx="2141621" cy="365125"/>
          </a:xfrm>
        </p:spPr>
        <p:txBody>
          <a:bodyPr/>
          <a:lstStyle>
            <a:lvl1pPr>
              <a:defRPr sz="900"/>
            </a:lvl1pPr>
          </a:lstStyle>
          <a:p>
            <a:fld id="{7749CDD0-7D77-4D23-9A27-F361E39BA472}" type="datetime1">
              <a:rPr lang="nl-BE" smtClean="0"/>
              <a:pPr/>
              <a:t>6/05/2019</a:t>
            </a:fld>
            <a:r>
              <a:rPr lang="nl-BE"/>
              <a:t> </a:t>
            </a:r>
            <a:r>
              <a:rPr lang="nl-BE" b="1">
                <a:latin typeface="Calibri" panose="020F0502020204030204" pitchFamily="34" charset="0"/>
              </a:rPr>
              <a:t>│</a:t>
            </a:r>
            <a:fld id="{B263F6C6-2226-4286-8995-C42CB1E7C290}" type="slidenum">
              <a:rPr lang="nl-BE" smtClean="0">
                <a:latin typeface="Calibri" panose="020F0502020204030204" pitchFamily="34" charset="0"/>
              </a:rPr>
              <a:pPr/>
              <a:t>‹nr.›</a:t>
            </a:fld>
            <a:endParaRPr lang="nl-BE"/>
          </a:p>
        </p:txBody>
      </p:sp>
      <p:sp>
        <p:nvSpPr>
          <p:cNvPr id="5" name="Tijdelijke aanduiding voor afbeelding 4"/>
          <p:cNvSpPr>
            <a:spLocks noGrp="1"/>
          </p:cNvSpPr>
          <p:nvPr>
            <p:ph type="pic" sz="quarter" idx="13"/>
          </p:nvPr>
        </p:nvSpPr>
        <p:spPr>
          <a:xfrm>
            <a:off x="1294228" y="1908000"/>
            <a:ext cx="3708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028" y="5857409"/>
            <a:ext cx="1681942" cy="713891"/>
          </a:xfrm>
          <a:prstGeom prst="rect">
            <a:avLst/>
          </a:prstGeom>
        </p:spPr>
      </p:pic>
    </p:spTree>
    <p:extLst>
      <p:ext uri="{BB962C8B-B14F-4D97-AF65-F5344CB8AC3E}">
        <p14:creationId xmlns:p14="http://schemas.microsoft.com/office/powerpoint/2010/main" val="93301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6/05/2019</a:t>
            </a:fld>
            <a:r>
              <a:rPr lang="nl-BE"/>
              <a:t> </a:t>
            </a:r>
            <a:r>
              <a:rPr lang="nl-BE" b="1"/>
              <a:t>│</a:t>
            </a:r>
            <a:fld id="{B263F6C6-2226-4286-8995-C42CB1E7C290}" type="slidenum">
              <a:rPr lang="nl-BE" smtClean="0"/>
              <a:pPr/>
              <a:t>‹nr.›</a:t>
            </a:fld>
            <a:endParaRPr lang="nl-BE"/>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028" y="5857409"/>
            <a:ext cx="1681942" cy="713891"/>
          </a:xfrm>
          <a:prstGeom prst="rect">
            <a:avLst/>
          </a:prstGeom>
        </p:spPr>
      </p:pic>
    </p:spTree>
    <p:extLst>
      <p:ext uri="{BB962C8B-B14F-4D97-AF65-F5344CB8AC3E}">
        <p14:creationId xmlns:p14="http://schemas.microsoft.com/office/powerpoint/2010/main" val="2727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6/05/2019</a:t>
            </a:fld>
            <a:r>
              <a:rPr lang="nl-BE"/>
              <a:t> </a:t>
            </a:r>
            <a:r>
              <a:rPr lang="nl-BE" b="1"/>
              <a:t>│</a:t>
            </a:r>
            <a:fld id="{B263F6C6-2226-4286-8995-C42CB1E7C290}" type="slidenum">
              <a:rPr lang="nl-BE" smtClean="0"/>
              <a:pPr/>
              <a:t>‹nr.›</a:t>
            </a:fld>
            <a:endParaRPr lang="nl-BE"/>
          </a:p>
        </p:txBody>
      </p:sp>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stijl te bewerken</a:t>
            </a:r>
            <a:endParaRPr lang="nl-BE"/>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5028" y="5857409"/>
            <a:ext cx="1681942" cy="713891"/>
          </a:xfrm>
          <a:prstGeom prst="rect">
            <a:avLst/>
          </a:prstGeom>
        </p:spPr>
      </p:pic>
    </p:spTree>
    <p:extLst>
      <p:ext uri="{BB962C8B-B14F-4D97-AF65-F5344CB8AC3E}">
        <p14:creationId xmlns:p14="http://schemas.microsoft.com/office/powerpoint/2010/main" val="178513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8000"/>
            <a:ext cx="8568000" cy="6264000"/>
          </a:xfrm>
        </p:spPr>
        <p:txBody>
          <a:bodyPr anchor="ctr"/>
          <a:lstStyle>
            <a:lvl1pPr marL="0" indent="0" algn="r">
              <a:buNone/>
              <a:defRPr>
                <a:solidFill>
                  <a:srgbClr val="FF0000"/>
                </a:solidFill>
              </a:defRPr>
            </a:lvl1pPr>
          </a:lstStyle>
          <a:p>
            <a:endParaRPr lang="nl-BE"/>
          </a:p>
        </p:txBody>
      </p:sp>
      <p:grpSp>
        <p:nvGrpSpPr>
          <p:cNvPr id="16" name="Groeperen 15"/>
          <p:cNvGrpSpPr/>
          <p:nvPr userDrawn="1"/>
        </p:nvGrpSpPr>
        <p:grpSpPr>
          <a:xfrm>
            <a:off x="288001" y="286525"/>
            <a:ext cx="6033505" cy="6265475"/>
            <a:chOff x="288001" y="288000"/>
            <a:chExt cx="6033505" cy="6265475"/>
          </a:xfrm>
          <a:solidFill>
            <a:schemeClr val="accent1"/>
          </a:solidFill>
        </p:grpSpPr>
        <p:sp>
          <p:nvSpPr>
            <p:cNvPr id="12" name="Rechthoek 11"/>
            <p:cNvSpPr>
              <a:spLocks/>
            </p:cNvSpPr>
            <p:nvPr userDrawn="1"/>
          </p:nvSpPr>
          <p:spPr>
            <a:xfrm>
              <a:off x="288001" y="288000"/>
              <a:ext cx="4248000" cy="6265475"/>
            </a:xfrm>
            <a:prstGeom prst="rect">
              <a:avLst/>
            </a:prstGeom>
            <a:solidFill>
              <a:srgbClr val="2B979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Rechthoekige driehoek 12"/>
            <p:cNvSpPr/>
            <p:nvPr userDrawn="1"/>
          </p:nvSpPr>
          <p:spPr>
            <a:xfrm>
              <a:off x="4536000" y="288000"/>
              <a:ext cx="1785506" cy="6264000"/>
            </a:xfrm>
            <a:prstGeom prst="rtTriangle">
              <a:avLst/>
            </a:prstGeom>
            <a:solidFill>
              <a:srgbClr val="2B979D"/>
            </a:solidFill>
            <a:ln>
              <a:solidFill>
                <a:srgbClr val="2B979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5200"/>
              </a:lnSpc>
              <a:defRPr sz="52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496" y="576000"/>
            <a:ext cx="1696335" cy="720000"/>
          </a:xfrm>
          <a:prstGeom prst="rect">
            <a:avLst/>
          </a:prstGeom>
        </p:spPr>
      </p:pic>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1273513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3" name="Tijdelijke aanduiding voor tekst 2"/>
          <p:cNvSpPr>
            <a:spLocks noGrp="1"/>
          </p:cNvSpPr>
          <p:nvPr>
            <p:ph type="body" idx="1"/>
          </p:nvPr>
        </p:nvSpPr>
        <p:spPr>
          <a:xfrm>
            <a:off x="1296000" y="1916140"/>
            <a:ext cx="7416000" cy="36720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
        <p:nvSpPr>
          <p:cNvPr id="4" name="Tijdelijke aanduiding voor datum 3"/>
          <p:cNvSpPr>
            <a:spLocks noGrp="1"/>
          </p:cNvSpPr>
          <p:nvPr>
            <p:ph type="dt" sz="half" idx="2"/>
          </p:nvPr>
        </p:nvSpPr>
        <p:spPr>
          <a:xfrm>
            <a:off x="3050875" y="6336000"/>
            <a:ext cx="900000" cy="360000"/>
          </a:xfrm>
          <a:prstGeom prst="rect">
            <a:avLst/>
          </a:prstGeom>
        </p:spPr>
        <p:txBody>
          <a:bodyPr vert="horz" lIns="91440" tIns="45720" rIns="91440" bIns="45720" rtlCol="0" anchor="ctr"/>
          <a:lstStyle>
            <a:lvl1pPr algn="l">
              <a:defRPr sz="900">
                <a:solidFill>
                  <a:schemeClr val="bg1">
                    <a:lumMod val="50000"/>
                  </a:schemeClr>
                </a:solidFill>
                <a:latin typeface="FlandersArtSans-Regular" panose="00000500000000000000" pitchFamily="2" charset="0"/>
              </a:defRPr>
            </a:lvl1pPr>
          </a:lstStyle>
          <a:p>
            <a:fld id="{FD6BEBD5-99F3-4C1B-B5AF-C9279F4847C2}" type="datetimeFigureOut">
              <a:rPr lang="nl-BE" smtClean="0"/>
              <a:pPr/>
              <a:t>6/05/2019</a:t>
            </a:fld>
            <a:endParaRPr lang="nl-BE"/>
          </a:p>
        </p:txBody>
      </p:sp>
      <p:sp>
        <p:nvSpPr>
          <p:cNvPr id="5" name="Tijdelijke aanduiding voor voettekst 4"/>
          <p:cNvSpPr>
            <a:spLocks noGrp="1"/>
          </p:cNvSpPr>
          <p:nvPr>
            <p:ph type="ftr" sz="quarter" idx="3"/>
          </p:nvPr>
        </p:nvSpPr>
        <p:spPr>
          <a:xfrm>
            <a:off x="3993393" y="6336000"/>
            <a:ext cx="1890000" cy="360000"/>
          </a:xfrm>
          <a:prstGeom prst="rect">
            <a:avLst/>
          </a:prstGeom>
        </p:spPr>
        <p:txBody>
          <a:bodyPr vert="horz" lIns="91440" tIns="45720" rIns="91440" bIns="45720" rtlCol="0" anchor="ctr"/>
          <a:lstStyle>
            <a:lvl1pPr algn="ctr">
              <a:defRPr sz="900">
                <a:solidFill>
                  <a:schemeClr val="bg1">
                    <a:lumMod val="50000"/>
                  </a:schemeClr>
                </a:solidFill>
                <a:latin typeface="FlandersArtSans-Regular" panose="00000500000000000000" pitchFamily="2" charset="0"/>
              </a:defRPr>
            </a:lvl1pPr>
          </a:lstStyle>
          <a:p>
            <a:endParaRPr lang="nl-BE"/>
          </a:p>
        </p:txBody>
      </p:sp>
      <p:sp>
        <p:nvSpPr>
          <p:cNvPr id="6" name="Tijdelijke aanduiding voor dianummer 5"/>
          <p:cNvSpPr>
            <a:spLocks noGrp="1"/>
          </p:cNvSpPr>
          <p:nvPr>
            <p:ph type="sldNum" sz="quarter" idx="4"/>
          </p:nvPr>
        </p:nvSpPr>
        <p:spPr>
          <a:xfrm>
            <a:off x="5944611" y="6336000"/>
            <a:ext cx="540000" cy="360000"/>
          </a:xfrm>
          <a:prstGeom prst="rect">
            <a:avLst/>
          </a:prstGeom>
        </p:spPr>
        <p:txBody>
          <a:bodyPr vert="horz" lIns="91440" tIns="45720" rIns="91440" bIns="45720" rtlCol="0" anchor="ctr"/>
          <a:lstStyle>
            <a:lvl1pPr algn="r">
              <a:defRPr sz="900">
                <a:solidFill>
                  <a:schemeClr val="bg1">
                    <a:lumMod val="50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7" name="Rechthoek 6"/>
          <p:cNvSpPr/>
          <p:nvPr/>
        </p:nvSpPr>
        <p:spPr>
          <a:xfrm>
            <a:off x="0" y="0"/>
            <a:ext cx="288000" cy="6858000"/>
          </a:xfrm>
          <a:prstGeom prst="rect">
            <a:avLst/>
          </a:prstGeom>
          <a:solidFill>
            <a:schemeClr val="tx2"/>
          </a:solidFill>
          <a:ln>
            <a:solidFill>
              <a:srgbClr val="2B9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448228591"/>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2" r:id="rId3"/>
    <p:sldLayoutId id="2147483674" r:id="rId4"/>
    <p:sldLayoutId id="2147483678" r:id="rId5"/>
    <p:sldLayoutId id="2147483650" r:id="rId6"/>
    <p:sldLayoutId id="2147483652" r:id="rId7"/>
    <p:sldLayoutId id="2147483655" r:id="rId8"/>
  </p:sldLayoutIdLst>
  <p:txStyles>
    <p:title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0"/>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1"/>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2"/>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3"/>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0"/>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6/05/2019</a:t>
            </a:fld>
            <a:endParaRPr lang="nl-BE"/>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7" r:id="rId3"/>
    <p:sldLayoutId id="2147483676" r:id="rId4"/>
  </p:sldLayoutIdLst>
  <p:txStyles>
    <p:titleStyle>
      <a:lvl1pPr algn="l"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6"/>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7"/>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8"/>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9"/>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6"/>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Tijdelijke aanduiding voor afbeelding 11"/>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296563" y="0"/>
            <a:ext cx="8857610" cy="6857999"/>
          </a:xfrm>
        </p:spPr>
      </p:pic>
      <p:sp>
        <p:nvSpPr>
          <p:cNvPr id="18" name="Titel 17"/>
          <p:cNvSpPr>
            <a:spLocks noGrp="1"/>
          </p:cNvSpPr>
          <p:nvPr>
            <p:ph type="ctrTitle"/>
          </p:nvPr>
        </p:nvSpPr>
        <p:spPr>
          <a:xfrm>
            <a:off x="1322403" y="2629655"/>
            <a:ext cx="5368571" cy="2762295"/>
          </a:xfrm>
        </p:spPr>
        <p:txBody>
          <a:bodyPr anchor="b"/>
          <a:lstStyle/>
          <a:p>
            <a:r>
              <a:rPr lang="nl-BE" dirty="0" err="1"/>
              <a:t>Intangible</a:t>
            </a:r>
            <a:r>
              <a:rPr lang="nl-BE" dirty="0"/>
              <a:t> </a:t>
            </a:r>
            <a:r>
              <a:rPr lang="nl-BE" dirty="0" err="1"/>
              <a:t>Cultural</a:t>
            </a:r>
            <a:r>
              <a:rPr lang="nl-BE" dirty="0"/>
              <a:t> Heritage policy in </a:t>
            </a:r>
            <a:r>
              <a:rPr lang="nl-BE" dirty="0" err="1"/>
              <a:t>Flanders</a:t>
            </a:r>
            <a:endParaRPr lang="nl-BE" dirty="0"/>
          </a:p>
        </p:txBody>
      </p:sp>
      <p:sp>
        <p:nvSpPr>
          <p:cNvPr id="19" name="Ondertitel 18"/>
          <p:cNvSpPr>
            <a:spLocks noGrp="1"/>
          </p:cNvSpPr>
          <p:nvPr>
            <p:ph type="subTitle" idx="1"/>
          </p:nvPr>
        </p:nvSpPr>
        <p:spPr/>
        <p:txBody>
          <a:bodyPr/>
          <a:lstStyle/>
          <a:p>
            <a:endParaRPr lang="nl-BE" dirty="0"/>
          </a:p>
        </p:txBody>
      </p:sp>
      <p:sp>
        <p:nvSpPr>
          <p:cNvPr id="20" name="Tijdelijke aanduiding voor tekst 19"/>
          <p:cNvSpPr>
            <a:spLocks noGrp="1"/>
          </p:cNvSpPr>
          <p:nvPr>
            <p:ph type="body" sz="quarter" idx="15"/>
          </p:nvPr>
        </p:nvSpPr>
        <p:spPr/>
        <p:txBody>
          <a:bodyPr/>
          <a:lstStyle/>
          <a:p>
            <a:endParaRPr lang="nl-BE"/>
          </a:p>
        </p:txBody>
      </p:sp>
      <p:pic>
        <p:nvPicPr>
          <p:cNvPr id="21" name="Tijdelijke aanduiding voor afbeelding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5085" y="288122"/>
            <a:ext cx="2089087" cy="813599"/>
          </a:xfrm>
          <a:prstGeom prst="rect">
            <a:avLst/>
          </a:prstGeom>
          <a:noFill/>
          <a:ln>
            <a:noFill/>
          </a:ln>
        </p:spPr>
      </p:pic>
      <p:cxnSp>
        <p:nvCxnSpPr>
          <p:cNvPr id="3" name="Verbindingslijn: gebogen 2">
            <a:extLst>
              <a:ext uri="{FF2B5EF4-FFF2-40B4-BE49-F238E27FC236}">
                <a16:creationId xmlns:a16="http://schemas.microsoft.com/office/drawing/2014/main" id="{8F4B5B4D-FB64-41F2-938D-F8713CC032FC}"/>
              </a:ext>
            </a:extLst>
          </p:cNvPr>
          <p:cNvCxnSpPr/>
          <p:nvPr/>
        </p:nvCxnSpPr>
        <p:spPr>
          <a:xfrm>
            <a:off x="1160585" y="1248508"/>
            <a:ext cx="914400" cy="914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129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9DC74-1727-47EB-9CD2-4D552B34E7E8}"/>
              </a:ext>
            </a:extLst>
          </p:cNvPr>
          <p:cNvSpPr>
            <a:spLocks noGrp="1"/>
          </p:cNvSpPr>
          <p:nvPr>
            <p:ph type="title"/>
          </p:nvPr>
        </p:nvSpPr>
        <p:spPr/>
        <p:txBody>
          <a:bodyPr/>
          <a:lstStyle/>
          <a:p>
            <a:r>
              <a:rPr lang="nl-NL" dirty="0"/>
              <a:t>How does </a:t>
            </a:r>
            <a:r>
              <a:rPr lang="nl-NL" dirty="0" err="1"/>
              <a:t>the^policy</a:t>
            </a:r>
            <a:r>
              <a:rPr lang="nl-NL" dirty="0"/>
              <a:t> </a:t>
            </a:r>
            <a:r>
              <a:rPr lang="nl-NL" dirty="0" err="1"/>
              <a:t>for</a:t>
            </a:r>
            <a:r>
              <a:rPr lang="nl-NL" dirty="0"/>
              <a:t> museums </a:t>
            </a:r>
            <a:r>
              <a:rPr lang="nl-NL" dirty="0" err="1"/>
              <a:t>and</a:t>
            </a:r>
            <a:r>
              <a:rPr lang="nl-NL" dirty="0"/>
              <a:t> </a:t>
            </a:r>
            <a:r>
              <a:rPr lang="nl-NL" dirty="0" err="1"/>
              <a:t>for</a:t>
            </a:r>
            <a:r>
              <a:rPr lang="nl-NL" dirty="0"/>
              <a:t> ICH </a:t>
            </a:r>
            <a:r>
              <a:rPr lang="nl-NL" dirty="0" err="1"/>
              <a:t>correlate</a:t>
            </a:r>
            <a:r>
              <a:rPr lang="nl-NL" dirty="0"/>
              <a:t>?</a:t>
            </a:r>
          </a:p>
        </p:txBody>
      </p:sp>
      <p:sp>
        <p:nvSpPr>
          <p:cNvPr id="3" name="Tijdelijke aanduiding voor inhoud 2">
            <a:extLst>
              <a:ext uri="{FF2B5EF4-FFF2-40B4-BE49-F238E27FC236}">
                <a16:creationId xmlns:a16="http://schemas.microsoft.com/office/drawing/2014/main" id="{9F037611-FB7A-4B08-BC46-BADF32947D09}"/>
              </a:ext>
            </a:extLst>
          </p:cNvPr>
          <p:cNvSpPr>
            <a:spLocks noGrp="1"/>
          </p:cNvSpPr>
          <p:nvPr>
            <p:ph sz="half" idx="1"/>
          </p:nvPr>
        </p:nvSpPr>
        <p:spPr/>
        <p:txBody>
          <a:bodyPr vert="horz" lIns="0" tIns="0" rIns="0" bIns="0" rtlCol="0" anchor="t">
            <a:noAutofit/>
          </a:bodyPr>
          <a:lstStyle/>
          <a:p>
            <a:endParaRPr lang="nl-BE" dirty="0"/>
          </a:p>
          <a:p>
            <a:r>
              <a:rPr lang="nl-BE" dirty="0" err="1"/>
              <a:t>One</a:t>
            </a:r>
            <a:r>
              <a:rPr lang="nl-BE" dirty="0"/>
              <a:t> of </a:t>
            </a:r>
            <a:r>
              <a:rPr lang="nl-BE" dirty="0" err="1"/>
              <a:t>the</a:t>
            </a:r>
            <a:r>
              <a:rPr lang="nl-BE" dirty="0"/>
              <a:t> 5 </a:t>
            </a:r>
            <a:r>
              <a:rPr lang="nl-BE" dirty="0" err="1"/>
              <a:t>objectives</a:t>
            </a:r>
            <a:r>
              <a:rPr lang="nl-BE" dirty="0"/>
              <a:t> of </a:t>
            </a:r>
            <a:r>
              <a:rPr lang="nl-BE" dirty="0" err="1"/>
              <a:t>the</a:t>
            </a:r>
            <a:r>
              <a:rPr lang="nl-BE" dirty="0"/>
              <a:t> </a:t>
            </a:r>
            <a:r>
              <a:rPr lang="nl-BE" dirty="0" err="1"/>
              <a:t>cultural</a:t>
            </a:r>
            <a:r>
              <a:rPr lang="nl-BE" dirty="0"/>
              <a:t> </a:t>
            </a:r>
            <a:r>
              <a:rPr lang="nl-BE" dirty="0" err="1"/>
              <a:t>heritage</a:t>
            </a:r>
            <a:r>
              <a:rPr lang="nl-BE" dirty="0"/>
              <a:t> </a:t>
            </a:r>
            <a:r>
              <a:rPr lang="nl-BE" dirty="0" err="1"/>
              <a:t>organisation</a:t>
            </a:r>
            <a:r>
              <a:rPr lang="nl-BE" dirty="0"/>
              <a:t> </a:t>
            </a:r>
            <a:r>
              <a:rPr lang="en-US" dirty="0">
                <a:latin typeface="FlandersArtSans-Regular"/>
              </a:rPr>
              <a:t>that focuses solely on intangible cultural heritage is</a:t>
            </a:r>
          </a:p>
          <a:p>
            <a:pPr lvl="1"/>
            <a:r>
              <a:rPr lang="nl-NL" dirty="0"/>
              <a:t>The </a:t>
            </a:r>
            <a:r>
              <a:rPr lang="nl-NL" dirty="0" err="1"/>
              <a:t>coordination</a:t>
            </a:r>
            <a:r>
              <a:rPr lang="nl-NL" dirty="0"/>
              <a:t> of </a:t>
            </a:r>
            <a:r>
              <a:rPr lang="nl-NL" dirty="0" err="1"/>
              <a:t>various</a:t>
            </a:r>
            <a:r>
              <a:rPr lang="nl-NL" dirty="0"/>
              <a:t> actors</a:t>
            </a:r>
            <a:r>
              <a:rPr lang="en-US" dirty="0"/>
              <a:t> involved in the field of intangible cultural heritage, with a </a:t>
            </a:r>
            <a:r>
              <a:rPr lang="en-US" b="1" dirty="0"/>
              <a:t>particular focus on collection management </a:t>
            </a:r>
            <a:r>
              <a:rPr lang="en-US" b="1" dirty="0" err="1"/>
              <a:t>organisations</a:t>
            </a:r>
            <a:r>
              <a:rPr lang="en-US" dirty="0"/>
              <a:t>, like museums</a:t>
            </a:r>
          </a:p>
          <a:p>
            <a:pPr lvl="1"/>
            <a:endParaRPr lang="en-US" dirty="0"/>
          </a:p>
          <a:p>
            <a:pPr marL="288000" lvl="1" indent="0">
              <a:buNone/>
            </a:pPr>
            <a:endParaRPr lang="en-US" dirty="0"/>
          </a:p>
          <a:p>
            <a:pPr marL="288000" lvl="1" indent="0">
              <a:buNone/>
            </a:pPr>
            <a:endParaRPr lang="en-US" dirty="0"/>
          </a:p>
          <a:p>
            <a:pPr>
              <a:lnSpc>
                <a:spcPct val="100000"/>
              </a:lnSpc>
              <a:spcBef>
                <a:spcPct val="0"/>
              </a:spcBef>
              <a:spcAft>
                <a:spcPct val="0"/>
              </a:spcAft>
              <a:buNone/>
            </a:pPr>
            <a:endParaRPr lang="en-US" dirty="0"/>
          </a:p>
          <a:p>
            <a:pPr marL="228600" indent="-228600">
              <a:buFont typeface="Wingdings,Sans-Serif"/>
              <a:buChar char="§"/>
            </a:pPr>
            <a:endParaRPr lang="nl-NL" dirty="0"/>
          </a:p>
          <a:p>
            <a:endParaRPr lang="nl-NL" dirty="0"/>
          </a:p>
        </p:txBody>
      </p:sp>
    </p:spTree>
    <p:extLst>
      <p:ext uri="{BB962C8B-B14F-4D97-AF65-F5344CB8AC3E}">
        <p14:creationId xmlns:p14="http://schemas.microsoft.com/office/powerpoint/2010/main" val="75650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9DC74-1727-47EB-9CD2-4D552B34E7E8}"/>
              </a:ext>
            </a:extLst>
          </p:cNvPr>
          <p:cNvSpPr>
            <a:spLocks noGrp="1"/>
          </p:cNvSpPr>
          <p:nvPr>
            <p:ph type="title"/>
          </p:nvPr>
        </p:nvSpPr>
        <p:spPr/>
        <p:txBody>
          <a:bodyPr/>
          <a:lstStyle/>
          <a:p>
            <a:r>
              <a:rPr lang="nl-NL" dirty="0"/>
              <a:t>How does </a:t>
            </a:r>
            <a:r>
              <a:rPr lang="nl-NL" dirty="0" err="1"/>
              <a:t>the^policy</a:t>
            </a:r>
            <a:r>
              <a:rPr lang="nl-NL" dirty="0"/>
              <a:t> </a:t>
            </a:r>
            <a:r>
              <a:rPr lang="nl-NL" dirty="0" err="1"/>
              <a:t>for</a:t>
            </a:r>
            <a:r>
              <a:rPr lang="nl-NL" dirty="0"/>
              <a:t> museums </a:t>
            </a:r>
            <a:r>
              <a:rPr lang="nl-NL" dirty="0" err="1"/>
              <a:t>and</a:t>
            </a:r>
            <a:r>
              <a:rPr lang="nl-NL" dirty="0"/>
              <a:t> </a:t>
            </a:r>
            <a:r>
              <a:rPr lang="nl-NL" dirty="0" err="1"/>
              <a:t>for</a:t>
            </a:r>
            <a:r>
              <a:rPr lang="nl-NL" dirty="0"/>
              <a:t> ICH </a:t>
            </a:r>
            <a:r>
              <a:rPr lang="nl-NL" dirty="0" err="1"/>
              <a:t>correlate</a:t>
            </a:r>
            <a:r>
              <a:rPr lang="nl-NL" dirty="0"/>
              <a:t>?</a:t>
            </a:r>
          </a:p>
        </p:txBody>
      </p:sp>
      <p:sp>
        <p:nvSpPr>
          <p:cNvPr id="3" name="Tijdelijke aanduiding voor inhoud 2">
            <a:extLst>
              <a:ext uri="{FF2B5EF4-FFF2-40B4-BE49-F238E27FC236}">
                <a16:creationId xmlns:a16="http://schemas.microsoft.com/office/drawing/2014/main" id="{9F037611-FB7A-4B08-BC46-BADF32947D09}"/>
              </a:ext>
            </a:extLst>
          </p:cNvPr>
          <p:cNvSpPr>
            <a:spLocks noGrp="1"/>
          </p:cNvSpPr>
          <p:nvPr>
            <p:ph sz="half" idx="1"/>
          </p:nvPr>
        </p:nvSpPr>
        <p:spPr/>
        <p:txBody>
          <a:bodyPr vert="horz" lIns="0" tIns="0" rIns="0" bIns="0" rtlCol="0" anchor="t">
            <a:noAutofit/>
          </a:bodyPr>
          <a:lstStyle/>
          <a:p>
            <a:endParaRPr lang="nl-BE" dirty="0"/>
          </a:p>
          <a:p>
            <a:r>
              <a:rPr lang="nl-BE" dirty="0"/>
              <a:t>The Flemish Parliament Act on Cultural Heritage (2017) foresees </a:t>
            </a:r>
            <a:r>
              <a:rPr lang="nl-BE" dirty="0">
                <a:solidFill>
                  <a:schemeClr val="accent5"/>
                </a:solidFill>
              </a:rPr>
              <a:t>tha</a:t>
            </a:r>
            <a:r>
              <a:rPr lang="nl-BE" dirty="0"/>
              <a:t>t collection management organisations can take actions on safeguardings intangible cultural heritage (new)</a:t>
            </a:r>
          </a:p>
          <a:p>
            <a:pPr marL="288000" lvl="1" indent="0">
              <a:buNone/>
            </a:pPr>
            <a:endParaRPr lang="nl-BE" dirty="0"/>
          </a:p>
          <a:p>
            <a:endParaRPr lang="nl-BE" dirty="0"/>
          </a:p>
          <a:p>
            <a:endParaRPr lang="nl-BE" dirty="0"/>
          </a:p>
          <a:p>
            <a:pPr>
              <a:buNone/>
            </a:pPr>
            <a:endParaRPr lang="nl-BE" dirty="0"/>
          </a:p>
          <a:p>
            <a:pPr marL="288000" lvl="1" indent="0">
              <a:buNone/>
            </a:pPr>
            <a:endParaRPr lang="en-US" dirty="0"/>
          </a:p>
          <a:p>
            <a:pPr marL="288000" lvl="1" indent="0">
              <a:buNone/>
            </a:pPr>
            <a:endParaRPr lang="en-US" dirty="0"/>
          </a:p>
          <a:p>
            <a:pPr marL="288000" lvl="1" indent="0">
              <a:buNone/>
            </a:pPr>
            <a:endParaRPr lang="en-US" dirty="0"/>
          </a:p>
          <a:p>
            <a:pPr>
              <a:lnSpc>
                <a:spcPct val="100000"/>
              </a:lnSpc>
              <a:spcBef>
                <a:spcPct val="0"/>
              </a:spcBef>
              <a:spcAft>
                <a:spcPct val="0"/>
              </a:spcAft>
              <a:buNone/>
            </a:pPr>
            <a:endParaRPr lang="en-US" dirty="0"/>
          </a:p>
          <a:p>
            <a:pPr marL="228600" indent="-228600">
              <a:buFont typeface="Wingdings,Sans-Serif"/>
              <a:buChar char="§"/>
            </a:pPr>
            <a:endParaRPr lang="nl-NL" dirty="0"/>
          </a:p>
          <a:p>
            <a:endParaRPr lang="nl-NL" dirty="0"/>
          </a:p>
        </p:txBody>
      </p:sp>
    </p:spTree>
    <p:extLst>
      <p:ext uri="{BB962C8B-B14F-4D97-AF65-F5344CB8AC3E}">
        <p14:creationId xmlns:p14="http://schemas.microsoft.com/office/powerpoint/2010/main" val="2767433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9DC74-1727-47EB-9CD2-4D552B34E7E8}"/>
              </a:ext>
            </a:extLst>
          </p:cNvPr>
          <p:cNvSpPr>
            <a:spLocks noGrp="1"/>
          </p:cNvSpPr>
          <p:nvPr>
            <p:ph type="title"/>
          </p:nvPr>
        </p:nvSpPr>
        <p:spPr/>
        <p:txBody>
          <a:bodyPr/>
          <a:lstStyle/>
          <a:p>
            <a:r>
              <a:rPr lang="nl-NL" dirty="0"/>
              <a:t>How does </a:t>
            </a:r>
            <a:r>
              <a:rPr lang="nl-NL" dirty="0" err="1"/>
              <a:t>the^policy</a:t>
            </a:r>
            <a:r>
              <a:rPr lang="nl-NL" dirty="0"/>
              <a:t> </a:t>
            </a:r>
            <a:r>
              <a:rPr lang="nl-NL" dirty="0" err="1"/>
              <a:t>for</a:t>
            </a:r>
            <a:r>
              <a:rPr lang="nl-NL" dirty="0"/>
              <a:t> museums </a:t>
            </a:r>
            <a:r>
              <a:rPr lang="nl-NL" dirty="0" err="1"/>
              <a:t>and</a:t>
            </a:r>
            <a:r>
              <a:rPr lang="nl-NL" dirty="0"/>
              <a:t> </a:t>
            </a:r>
            <a:r>
              <a:rPr lang="nl-NL" dirty="0" err="1"/>
              <a:t>for</a:t>
            </a:r>
            <a:r>
              <a:rPr lang="nl-NL" dirty="0"/>
              <a:t> ICH </a:t>
            </a:r>
            <a:r>
              <a:rPr lang="nl-NL" dirty="0" err="1"/>
              <a:t>correlate</a:t>
            </a:r>
            <a:r>
              <a:rPr lang="nl-NL" dirty="0"/>
              <a:t>?</a:t>
            </a:r>
          </a:p>
        </p:txBody>
      </p:sp>
      <p:sp>
        <p:nvSpPr>
          <p:cNvPr id="3" name="Tijdelijke aanduiding voor inhoud 2">
            <a:extLst>
              <a:ext uri="{FF2B5EF4-FFF2-40B4-BE49-F238E27FC236}">
                <a16:creationId xmlns:a16="http://schemas.microsoft.com/office/drawing/2014/main" id="{9F037611-FB7A-4B08-BC46-BADF32947D09}"/>
              </a:ext>
            </a:extLst>
          </p:cNvPr>
          <p:cNvSpPr>
            <a:spLocks noGrp="1"/>
          </p:cNvSpPr>
          <p:nvPr>
            <p:ph sz="half" idx="1"/>
          </p:nvPr>
        </p:nvSpPr>
        <p:spPr/>
        <p:txBody>
          <a:bodyPr vert="horz" lIns="0" tIns="0" rIns="0" bIns="0" rtlCol="0" anchor="t">
            <a:noAutofit/>
          </a:bodyPr>
          <a:lstStyle/>
          <a:p>
            <a:pPr>
              <a:buNone/>
            </a:pPr>
            <a:endParaRPr lang="nl-BE" dirty="0"/>
          </a:p>
          <a:p>
            <a:r>
              <a:rPr lang="nl-BE" dirty="0"/>
              <a:t>A few museums </a:t>
            </a:r>
            <a:r>
              <a:rPr lang="nl-BE" dirty="0" err="1"/>
              <a:t>play</a:t>
            </a:r>
            <a:r>
              <a:rPr lang="nl-BE" dirty="0"/>
              <a:t> </a:t>
            </a:r>
            <a:r>
              <a:rPr lang="nl-BE" dirty="0" err="1"/>
              <a:t>an</a:t>
            </a:r>
            <a:r>
              <a:rPr lang="nl-BE" dirty="0"/>
              <a:t> important </a:t>
            </a:r>
            <a:r>
              <a:rPr lang="nl-BE" dirty="0" err="1"/>
              <a:t>role</a:t>
            </a:r>
            <a:r>
              <a:rPr lang="nl-BE" dirty="0"/>
              <a:t> in </a:t>
            </a:r>
            <a:r>
              <a:rPr lang="nl-BE" dirty="0" err="1"/>
              <a:t>the</a:t>
            </a:r>
            <a:r>
              <a:rPr lang="nl-BE" dirty="0"/>
              <a:t> </a:t>
            </a:r>
            <a:r>
              <a:rPr lang="nl-BE" dirty="0" err="1"/>
              <a:t>safeguarding</a:t>
            </a:r>
            <a:r>
              <a:rPr lang="nl-BE" dirty="0"/>
              <a:t> of ICH:</a:t>
            </a:r>
          </a:p>
          <a:p>
            <a:pPr lvl="1"/>
            <a:r>
              <a:rPr lang="nl-BE" dirty="0"/>
              <a:t>NAVIGO-museum: </a:t>
            </a:r>
            <a:r>
              <a:rPr lang="nl-BE" dirty="0" err="1"/>
              <a:t>shrimp</a:t>
            </a:r>
            <a:r>
              <a:rPr lang="nl-BE" dirty="0"/>
              <a:t> </a:t>
            </a:r>
            <a:r>
              <a:rPr lang="nl-BE" dirty="0" err="1"/>
              <a:t>fishing</a:t>
            </a:r>
            <a:r>
              <a:rPr lang="nl-BE" dirty="0"/>
              <a:t> on horseback in Oostduinkerke</a:t>
            </a:r>
          </a:p>
          <a:p>
            <a:pPr lvl="1"/>
            <a:r>
              <a:rPr lang="nl-BE" dirty="0" err="1"/>
              <a:t>Sportimonium</a:t>
            </a:r>
            <a:r>
              <a:rPr lang="nl-BE" dirty="0"/>
              <a:t> vzw: </a:t>
            </a:r>
            <a:r>
              <a:rPr lang="nl-BE" dirty="0" err="1"/>
              <a:t>Ludodiversity</a:t>
            </a:r>
            <a:r>
              <a:rPr lang="nl-BE" dirty="0"/>
              <a:t>, </a:t>
            </a:r>
            <a:r>
              <a:rPr lang="nl-BE" dirty="0" err="1"/>
              <a:t>safeguarding</a:t>
            </a:r>
            <a:r>
              <a:rPr lang="nl-BE" dirty="0"/>
              <a:t> traditional games in </a:t>
            </a:r>
            <a:r>
              <a:rPr lang="nl-BE" dirty="0" err="1"/>
              <a:t>Flanders</a:t>
            </a:r>
            <a:endParaRPr lang="nl-BE" dirty="0"/>
          </a:p>
          <a:p>
            <a:pPr lvl="1"/>
            <a:r>
              <a:rPr lang="nl-BE" dirty="0"/>
              <a:t>Huis van </a:t>
            </a:r>
            <a:r>
              <a:rPr lang="nl-BE" dirty="0" err="1"/>
              <a:t>Alijn</a:t>
            </a:r>
            <a:endParaRPr lang="nl-BE" dirty="0"/>
          </a:p>
          <a:p>
            <a:pPr lvl="1"/>
            <a:r>
              <a:rPr lang="nl-BE" dirty="0" err="1"/>
              <a:t>Bokrijk</a:t>
            </a:r>
            <a:endParaRPr lang="nl-BE" dirty="0"/>
          </a:p>
          <a:p>
            <a:pPr lvl="1"/>
            <a:r>
              <a:rPr lang="nl-BE" dirty="0"/>
              <a:t>MOT (Museum </a:t>
            </a:r>
            <a:r>
              <a:rPr lang="nl-BE" dirty="0" err="1"/>
              <a:t>for</a:t>
            </a:r>
            <a:r>
              <a:rPr lang="nl-BE" dirty="0"/>
              <a:t> Old </a:t>
            </a:r>
            <a:r>
              <a:rPr lang="nl-BE" dirty="0" err="1"/>
              <a:t>Techniques</a:t>
            </a:r>
            <a:r>
              <a:rPr lang="nl-BE" dirty="0"/>
              <a:t>)</a:t>
            </a:r>
          </a:p>
          <a:p>
            <a:pPr lvl="1"/>
            <a:r>
              <a:rPr lang="nl-BE" dirty="0"/>
              <a:t>Etc.</a:t>
            </a:r>
          </a:p>
          <a:p>
            <a:endParaRPr lang="nl-BE" dirty="0"/>
          </a:p>
          <a:p>
            <a:endParaRPr lang="nl-BE" dirty="0"/>
          </a:p>
          <a:p>
            <a:pPr>
              <a:buNone/>
            </a:pPr>
            <a:endParaRPr lang="nl-BE" dirty="0"/>
          </a:p>
          <a:p>
            <a:pPr marL="288000" lvl="1" indent="0">
              <a:buNone/>
            </a:pPr>
            <a:endParaRPr lang="en-US" dirty="0"/>
          </a:p>
          <a:p>
            <a:pPr marL="288000" lvl="1" indent="0">
              <a:buNone/>
            </a:pPr>
            <a:endParaRPr lang="en-US" dirty="0"/>
          </a:p>
          <a:p>
            <a:pPr marL="288000" lvl="1" indent="0">
              <a:buNone/>
            </a:pPr>
            <a:endParaRPr lang="en-US" dirty="0"/>
          </a:p>
          <a:p>
            <a:pPr>
              <a:lnSpc>
                <a:spcPct val="100000"/>
              </a:lnSpc>
              <a:spcBef>
                <a:spcPct val="0"/>
              </a:spcBef>
              <a:spcAft>
                <a:spcPct val="0"/>
              </a:spcAft>
              <a:buNone/>
            </a:pPr>
            <a:endParaRPr lang="en-US" dirty="0"/>
          </a:p>
          <a:p>
            <a:pPr marL="228600" indent="-228600">
              <a:buFont typeface="Wingdings,Sans-Serif"/>
              <a:buChar char="§"/>
            </a:pPr>
            <a:endParaRPr lang="nl-NL" dirty="0"/>
          </a:p>
          <a:p>
            <a:endParaRPr lang="nl-NL" dirty="0"/>
          </a:p>
        </p:txBody>
      </p:sp>
    </p:spTree>
    <p:extLst>
      <p:ext uri="{BB962C8B-B14F-4D97-AF65-F5344CB8AC3E}">
        <p14:creationId xmlns:p14="http://schemas.microsoft.com/office/powerpoint/2010/main" val="65501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9DC74-1727-47EB-9CD2-4D552B34E7E8}"/>
              </a:ext>
            </a:extLst>
          </p:cNvPr>
          <p:cNvSpPr>
            <a:spLocks noGrp="1"/>
          </p:cNvSpPr>
          <p:nvPr>
            <p:ph type="title"/>
          </p:nvPr>
        </p:nvSpPr>
        <p:spPr/>
        <p:txBody>
          <a:bodyPr/>
          <a:lstStyle/>
          <a:p>
            <a:r>
              <a:rPr lang="nl-NL" dirty="0"/>
              <a:t>How does </a:t>
            </a:r>
            <a:r>
              <a:rPr lang="nl-NL" dirty="0" err="1"/>
              <a:t>the^policy</a:t>
            </a:r>
            <a:r>
              <a:rPr lang="nl-NL" dirty="0"/>
              <a:t> </a:t>
            </a:r>
            <a:r>
              <a:rPr lang="nl-NL" dirty="0" err="1"/>
              <a:t>for</a:t>
            </a:r>
            <a:r>
              <a:rPr lang="nl-NL" dirty="0"/>
              <a:t> museums </a:t>
            </a:r>
            <a:r>
              <a:rPr lang="nl-NL" dirty="0" err="1"/>
              <a:t>and</a:t>
            </a:r>
            <a:r>
              <a:rPr lang="nl-NL" dirty="0"/>
              <a:t> </a:t>
            </a:r>
            <a:r>
              <a:rPr lang="nl-NL" dirty="0" err="1"/>
              <a:t>for</a:t>
            </a:r>
            <a:r>
              <a:rPr lang="nl-NL" dirty="0"/>
              <a:t> ICH </a:t>
            </a:r>
            <a:r>
              <a:rPr lang="nl-NL" dirty="0" err="1"/>
              <a:t>correlate</a:t>
            </a:r>
            <a:r>
              <a:rPr lang="nl-NL" dirty="0"/>
              <a:t>?</a:t>
            </a:r>
          </a:p>
        </p:txBody>
      </p:sp>
      <p:sp>
        <p:nvSpPr>
          <p:cNvPr id="3" name="Tijdelijke aanduiding voor inhoud 2">
            <a:extLst>
              <a:ext uri="{FF2B5EF4-FFF2-40B4-BE49-F238E27FC236}">
                <a16:creationId xmlns:a16="http://schemas.microsoft.com/office/drawing/2014/main" id="{9F037611-FB7A-4B08-BC46-BADF32947D09}"/>
              </a:ext>
            </a:extLst>
          </p:cNvPr>
          <p:cNvSpPr>
            <a:spLocks noGrp="1"/>
          </p:cNvSpPr>
          <p:nvPr>
            <p:ph sz="half" idx="1"/>
          </p:nvPr>
        </p:nvSpPr>
        <p:spPr/>
        <p:txBody>
          <a:bodyPr vert="horz" lIns="0" tIns="0" rIns="0" bIns="0" rtlCol="0" anchor="t">
            <a:noAutofit/>
          </a:bodyPr>
          <a:lstStyle/>
          <a:p>
            <a:pPr>
              <a:buNone/>
            </a:pPr>
            <a:endParaRPr lang="nl-BE" dirty="0"/>
          </a:p>
          <a:p>
            <a:r>
              <a:rPr lang="nl-BE" dirty="0"/>
              <a:t>The Register </a:t>
            </a:r>
            <a:r>
              <a:rPr lang="nl-BE" dirty="0" err="1"/>
              <a:t>for</a:t>
            </a:r>
            <a:r>
              <a:rPr lang="nl-BE" dirty="0"/>
              <a:t> </a:t>
            </a:r>
            <a:r>
              <a:rPr lang="nl-BE" dirty="0" err="1"/>
              <a:t>good</a:t>
            </a:r>
            <a:r>
              <a:rPr lang="nl-BE" dirty="0"/>
              <a:t> </a:t>
            </a:r>
            <a:r>
              <a:rPr lang="nl-BE" dirty="0" err="1"/>
              <a:t>safeguarding</a:t>
            </a:r>
            <a:r>
              <a:rPr lang="nl-BE" dirty="0"/>
              <a:t> </a:t>
            </a:r>
            <a:r>
              <a:rPr lang="nl-BE" dirty="0" err="1"/>
              <a:t>practices</a:t>
            </a:r>
            <a:r>
              <a:rPr lang="nl-BE" dirty="0"/>
              <a:t> (</a:t>
            </a:r>
            <a:r>
              <a:rPr lang="nl-BE" dirty="0" err="1"/>
              <a:t>launch</a:t>
            </a:r>
            <a:r>
              <a:rPr lang="nl-BE" dirty="0"/>
              <a:t> </a:t>
            </a:r>
            <a:r>
              <a:rPr lang="nl-BE" dirty="0" err="1"/>
              <a:t>fall</a:t>
            </a:r>
            <a:r>
              <a:rPr lang="nl-BE" dirty="0"/>
              <a:t> 2019)</a:t>
            </a:r>
          </a:p>
          <a:p>
            <a:pPr>
              <a:buNone/>
            </a:pPr>
            <a:r>
              <a:rPr lang="nl-BE" dirty="0"/>
              <a:t>	</a:t>
            </a:r>
            <a:r>
              <a:rPr lang="nl-BE" dirty="0" err="1"/>
              <a:t>Possibility</a:t>
            </a:r>
            <a:r>
              <a:rPr lang="nl-BE" dirty="0"/>
              <a:t> </a:t>
            </a:r>
            <a:r>
              <a:rPr lang="nl-BE" dirty="0" err="1"/>
              <a:t>for</a:t>
            </a:r>
            <a:r>
              <a:rPr lang="nl-BE" dirty="0"/>
              <a:t> museums </a:t>
            </a:r>
            <a:r>
              <a:rPr lang="nl-BE" dirty="0" err="1"/>
              <a:t>to</a:t>
            </a:r>
            <a:r>
              <a:rPr lang="nl-BE" dirty="0"/>
              <a:t> share </a:t>
            </a:r>
            <a:r>
              <a:rPr lang="nl-BE" dirty="0" err="1"/>
              <a:t>their</a:t>
            </a:r>
            <a:r>
              <a:rPr lang="nl-BE" dirty="0"/>
              <a:t> </a:t>
            </a:r>
            <a:r>
              <a:rPr lang="nl-BE" dirty="0" err="1"/>
              <a:t>practices</a:t>
            </a:r>
            <a:r>
              <a:rPr lang="nl-BE" dirty="0"/>
              <a:t> </a:t>
            </a:r>
            <a:r>
              <a:rPr lang="nl-BE" dirty="0" err="1"/>
              <a:t>with</a:t>
            </a:r>
            <a:r>
              <a:rPr lang="nl-BE" dirty="0"/>
              <a:t> 	</a:t>
            </a:r>
            <a:r>
              <a:rPr lang="nl-BE" dirty="0" err="1"/>
              <a:t>all</a:t>
            </a:r>
            <a:r>
              <a:rPr lang="nl-BE" dirty="0"/>
              <a:t> </a:t>
            </a:r>
            <a:r>
              <a:rPr lang="nl-BE" dirty="0" err="1"/>
              <a:t>those</a:t>
            </a:r>
            <a:r>
              <a:rPr lang="nl-BE" dirty="0"/>
              <a:t> </a:t>
            </a:r>
            <a:r>
              <a:rPr lang="nl-BE" dirty="0" err="1"/>
              <a:t>involved</a:t>
            </a:r>
            <a:r>
              <a:rPr lang="nl-BE" dirty="0"/>
              <a:t> in </a:t>
            </a:r>
            <a:r>
              <a:rPr lang="nl-BE" dirty="0" err="1"/>
              <a:t>the</a:t>
            </a:r>
            <a:r>
              <a:rPr lang="nl-BE" dirty="0"/>
              <a:t> field of ICH</a:t>
            </a:r>
          </a:p>
          <a:p>
            <a:endParaRPr lang="nl-BE" dirty="0"/>
          </a:p>
          <a:p>
            <a:endParaRPr lang="nl-BE" dirty="0"/>
          </a:p>
          <a:p>
            <a:pPr>
              <a:buNone/>
            </a:pPr>
            <a:endParaRPr lang="nl-BE" dirty="0"/>
          </a:p>
          <a:p>
            <a:pPr marL="288000" lvl="1" indent="0">
              <a:buNone/>
            </a:pPr>
            <a:endParaRPr lang="en-US" dirty="0"/>
          </a:p>
          <a:p>
            <a:pPr marL="288000" lvl="1" indent="0">
              <a:buNone/>
            </a:pPr>
            <a:endParaRPr lang="en-US" dirty="0"/>
          </a:p>
          <a:p>
            <a:pPr marL="288000" lvl="1" indent="0">
              <a:buNone/>
            </a:pPr>
            <a:endParaRPr lang="en-US" dirty="0"/>
          </a:p>
          <a:p>
            <a:pPr>
              <a:lnSpc>
                <a:spcPct val="100000"/>
              </a:lnSpc>
              <a:spcBef>
                <a:spcPct val="0"/>
              </a:spcBef>
              <a:spcAft>
                <a:spcPct val="0"/>
              </a:spcAft>
              <a:buNone/>
            </a:pPr>
            <a:endParaRPr lang="en-US" dirty="0"/>
          </a:p>
          <a:p>
            <a:pPr marL="228600" indent="-228600">
              <a:buFont typeface="Wingdings,Sans-Serif"/>
              <a:buChar char="§"/>
            </a:pPr>
            <a:endParaRPr lang="nl-NL" dirty="0"/>
          </a:p>
          <a:p>
            <a:endParaRPr lang="nl-NL" dirty="0"/>
          </a:p>
        </p:txBody>
      </p:sp>
    </p:spTree>
    <p:extLst>
      <p:ext uri="{BB962C8B-B14F-4D97-AF65-F5344CB8AC3E}">
        <p14:creationId xmlns:p14="http://schemas.microsoft.com/office/powerpoint/2010/main" val="3276776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Tijdelijke aanduiding voor afbeelding 11"/>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296563" y="0"/>
            <a:ext cx="8857610" cy="6857999"/>
          </a:xfrm>
        </p:spPr>
      </p:pic>
      <p:sp>
        <p:nvSpPr>
          <p:cNvPr id="18" name="Titel 17"/>
          <p:cNvSpPr>
            <a:spLocks noGrp="1"/>
          </p:cNvSpPr>
          <p:nvPr>
            <p:ph type="ctrTitle"/>
          </p:nvPr>
        </p:nvSpPr>
        <p:spPr>
          <a:xfrm>
            <a:off x="795894" y="1873876"/>
            <a:ext cx="5368571" cy="2762295"/>
          </a:xfrm>
        </p:spPr>
        <p:txBody>
          <a:bodyPr anchor="b"/>
          <a:lstStyle/>
          <a:p>
            <a:r>
              <a:rPr lang="nl-BE" dirty="0"/>
              <a:t>The </a:t>
            </a:r>
            <a:r>
              <a:rPr lang="nl-BE" dirty="0" err="1"/>
              <a:t>Flemish</a:t>
            </a:r>
            <a:r>
              <a:rPr lang="nl-BE" dirty="0"/>
              <a:t> community as facilitator</a:t>
            </a:r>
          </a:p>
        </p:txBody>
      </p:sp>
      <p:sp>
        <p:nvSpPr>
          <p:cNvPr id="19" name="Ondertitel 18"/>
          <p:cNvSpPr>
            <a:spLocks noGrp="1"/>
          </p:cNvSpPr>
          <p:nvPr>
            <p:ph type="subTitle" idx="1"/>
          </p:nvPr>
        </p:nvSpPr>
        <p:spPr>
          <a:xfrm>
            <a:off x="932106" y="1705708"/>
            <a:ext cx="7416000" cy="1656000"/>
          </a:xfrm>
        </p:spPr>
        <p:txBody>
          <a:bodyPr/>
          <a:lstStyle/>
          <a:p>
            <a:endParaRPr lang="nl-BE" dirty="0"/>
          </a:p>
        </p:txBody>
      </p:sp>
      <p:sp>
        <p:nvSpPr>
          <p:cNvPr id="20" name="Tijdelijke aanduiding voor tekst 19"/>
          <p:cNvSpPr>
            <a:spLocks noGrp="1"/>
          </p:cNvSpPr>
          <p:nvPr>
            <p:ph type="body" sz="quarter" idx="15"/>
          </p:nvPr>
        </p:nvSpPr>
        <p:spPr/>
        <p:txBody>
          <a:bodyPr/>
          <a:lstStyle/>
          <a:p>
            <a:endParaRPr lang="nl-BE"/>
          </a:p>
        </p:txBody>
      </p:sp>
      <p:pic>
        <p:nvPicPr>
          <p:cNvPr id="21" name="Tijdelijke aanduiding voor afbeelding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5085" y="288122"/>
            <a:ext cx="2089087" cy="813599"/>
          </a:xfrm>
          <a:prstGeom prst="rect">
            <a:avLst/>
          </a:prstGeom>
          <a:noFill/>
          <a:ln>
            <a:noFill/>
          </a:ln>
        </p:spPr>
      </p:pic>
      <p:cxnSp>
        <p:nvCxnSpPr>
          <p:cNvPr id="3" name="Verbindingslijn: gebogen 2">
            <a:extLst>
              <a:ext uri="{FF2B5EF4-FFF2-40B4-BE49-F238E27FC236}">
                <a16:creationId xmlns:a16="http://schemas.microsoft.com/office/drawing/2014/main" id="{8F4B5B4D-FB64-41F2-938D-F8713CC032FC}"/>
              </a:ext>
            </a:extLst>
          </p:cNvPr>
          <p:cNvCxnSpPr/>
          <p:nvPr/>
        </p:nvCxnSpPr>
        <p:spPr>
          <a:xfrm>
            <a:off x="1160585" y="1248508"/>
            <a:ext cx="914400" cy="914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700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283253" y="30504"/>
            <a:ext cx="8869886" cy="6796991"/>
          </a:xfrm>
        </p:spPr>
      </p:pic>
      <p:sp>
        <p:nvSpPr>
          <p:cNvPr id="8" name="Titel 7"/>
          <p:cNvSpPr>
            <a:spLocks noGrp="1"/>
          </p:cNvSpPr>
          <p:nvPr>
            <p:ph type="ctrTitle"/>
          </p:nvPr>
        </p:nvSpPr>
        <p:spPr>
          <a:xfrm>
            <a:off x="1296000" y="756000"/>
            <a:ext cx="4065509" cy="2196000"/>
          </a:xfrm>
        </p:spPr>
        <p:txBody>
          <a:bodyPr/>
          <a:lstStyle/>
          <a:p>
            <a:r>
              <a:rPr lang="nl-BE" dirty="0"/>
              <a:t>Contact:</a:t>
            </a:r>
            <a:br>
              <a:rPr lang="nl-BE" dirty="0"/>
            </a:br>
            <a:br>
              <a:rPr lang="nl-BE" dirty="0"/>
            </a:br>
            <a:r>
              <a:rPr lang="nl-BE" dirty="0"/>
              <a:t>Sophie Muyllaert– policy </a:t>
            </a:r>
            <a:r>
              <a:rPr lang="nl-BE" dirty="0" err="1"/>
              <a:t>advisor</a:t>
            </a:r>
            <a:r>
              <a:rPr lang="nl-BE" dirty="0"/>
              <a:t> </a:t>
            </a:r>
            <a:r>
              <a:rPr lang="nl-BE" dirty="0" err="1"/>
              <a:t>intangible</a:t>
            </a:r>
            <a:r>
              <a:rPr lang="nl-BE" dirty="0"/>
              <a:t> </a:t>
            </a:r>
            <a:r>
              <a:rPr lang="nl-BE" dirty="0" err="1"/>
              <a:t>heritage</a:t>
            </a:r>
            <a:br>
              <a:rPr lang="nl-BE" dirty="0"/>
            </a:br>
            <a:br>
              <a:rPr lang="nl-BE" dirty="0"/>
            </a:br>
            <a:r>
              <a:rPr lang="nl-BE" dirty="0"/>
              <a:t>sophie.muyllaert@vlaanderen.be</a:t>
            </a:r>
          </a:p>
        </p:txBody>
      </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930" y="5857200"/>
            <a:ext cx="1834139" cy="7143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1643830" y="0"/>
            <a:ext cx="7500170" cy="6858000"/>
          </a:xfrm>
        </p:spPr>
      </p:pic>
      <p:grpSp>
        <p:nvGrpSpPr>
          <p:cNvPr id="12" name="Groep 11"/>
          <p:cNvGrpSpPr/>
          <p:nvPr/>
        </p:nvGrpSpPr>
        <p:grpSpPr>
          <a:xfrm>
            <a:off x="-1" y="0"/>
            <a:ext cx="6228000" cy="6858000"/>
            <a:chOff x="288001" y="288000"/>
            <a:chExt cx="6033505" cy="6265475"/>
          </a:xfrm>
          <a:solidFill>
            <a:schemeClr val="accent1"/>
          </a:solidFill>
        </p:grpSpPr>
        <p:sp>
          <p:nvSpPr>
            <p:cNvPr id="13" name="Rechthoek 12"/>
            <p:cNvSpPr>
              <a:spLocks/>
            </p:cNvSpPr>
            <p:nvPr/>
          </p:nvSpPr>
          <p:spPr>
            <a:xfrm flipV="1">
              <a:off x="288001" y="288000"/>
              <a:ext cx="4248000" cy="6265475"/>
            </a:xfrm>
            <a:prstGeom prst="rect">
              <a:avLst/>
            </a:prstGeom>
            <a:solidFill>
              <a:srgbClr val="2B979D"/>
            </a:solidFill>
            <a:ln>
              <a:solidFill>
                <a:srgbClr val="2B979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Rechthoekige driehoek 13"/>
            <p:cNvSpPr/>
            <p:nvPr/>
          </p:nvSpPr>
          <p:spPr>
            <a:xfrm flipV="1">
              <a:off x="4536000" y="288000"/>
              <a:ext cx="1785506" cy="6264000"/>
            </a:xfrm>
            <a:prstGeom prst="rtTriangle">
              <a:avLst/>
            </a:prstGeom>
            <a:solidFill>
              <a:srgbClr val="2B979D"/>
            </a:solidFill>
            <a:ln>
              <a:solidFill>
                <a:srgbClr val="2B979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5" name="Titel 4"/>
          <p:cNvSpPr>
            <a:spLocks noGrp="1"/>
          </p:cNvSpPr>
          <p:nvPr>
            <p:ph type="ctrTitle"/>
          </p:nvPr>
        </p:nvSpPr>
        <p:spPr>
          <a:xfrm>
            <a:off x="10598246" y="3605177"/>
            <a:ext cx="3456131" cy="1800000"/>
          </a:xfrm>
        </p:spPr>
        <p:txBody>
          <a:bodyPr/>
          <a:lstStyle/>
          <a:p>
            <a:endParaRPr lang="nl-BE"/>
          </a:p>
        </p:txBody>
      </p:sp>
      <p:sp>
        <p:nvSpPr>
          <p:cNvPr id="6" name="Tijdelijke aanduiding voor inhoud 5"/>
          <p:cNvSpPr>
            <a:spLocks noGrp="1"/>
          </p:cNvSpPr>
          <p:nvPr>
            <p:ph sz="quarter" idx="13"/>
          </p:nvPr>
        </p:nvSpPr>
        <p:spPr>
          <a:xfrm>
            <a:off x="443043" y="3485573"/>
            <a:ext cx="3112678" cy="4512318"/>
          </a:xfrm>
        </p:spPr>
        <p:txBody>
          <a:bodyPr vert="horz" lIns="0" tIns="0" rIns="0" bIns="45720" rtlCol="0" anchor="t">
            <a:noAutofit/>
          </a:bodyPr>
          <a:lstStyle/>
          <a:p>
            <a:pPr algn="l" rtl="0"/>
            <a:endParaRPr lang="nl-BE" sz="5400" b="0" i="0" dirty="0">
              <a:latin typeface="FlandersArtSans-Bold"/>
            </a:endParaRPr>
          </a:p>
          <a:p>
            <a:pPr algn="l" rtl="0"/>
            <a:r>
              <a:rPr lang="nl-BE" sz="5400" b="0" i="0" dirty="0" err="1">
                <a:latin typeface="FlandersArtSans-Bold"/>
              </a:rPr>
              <a:t>Where</a:t>
            </a:r>
            <a:r>
              <a:rPr lang="nl-BE" sz="5400" b="0" i="0" dirty="0">
                <a:latin typeface="FlandersArtSans-Bold"/>
              </a:rPr>
              <a:t> do</a:t>
            </a:r>
          </a:p>
          <a:p>
            <a:pPr algn="l" rtl="0"/>
            <a:endParaRPr lang="nl-BE" sz="5400" dirty="0">
              <a:latin typeface="FlandersArtSans-Bold"/>
            </a:endParaRPr>
          </a:p>
          <a:p>
            <a:pPr algn="l" rtl="0"/>
            <a:r>
              <a:rPr lang="nl-BE" sz="5400" b="0" i="0" dirty="0">
                <a:latin typeface="FlandersArtSans-Bold"/>
              </a:rPr>
              <a:t>we </a:t>
            </a:r>
            <a:r>
              <a:rPr lang="nl-BE" sz="5400" b="0" i="0" dirty="0" err="1">
                <a:latin typeface="FlandersArtSans-Bold"/>
              </a:rPr>
              <a:t>come</a:t>
            </a:r>
            <a:endParaRPr lang="nl-BE" sz="5400" b="0" i="0" dirty="0">
              <a:latin typeface="FlandersArtSans-Bold"/>
            </a:endParaRPr>
          </a:p>
          <a:p>
            <a:pPr algn="l" rtl="0"/>
            <a:endParaRPr lang="nl-BE" sz="5400" dirty="0">
              <a:latin typeface="FlandersArtSans-Bold"/>
            </a:endParaRPr>
          </a:p>
          <a:p>
            <a:pPr algn="l" rtl="0"/>
            <a:r>
              <a:rPr lang="nl-BE" sz="5400" b="0" i="0" dirty="0" err="1">
                <a:latin typeface="FlandersArtSans-Bold"/>
              </a:rPr>
              <a:t>from</a:t>
            </a:r>
            <a:r>
              <a:rPr lang="nl-BE" sz="5400" b="0" i="0" dirty="0">
                <a:latin typeface="FlandersArtSans-Bold"/>
              </a:rPr>
              <a:t>?</a:t>
            </a:r>
            <a:r>
              <a:rPr lang="nl-BE" b="0" i="0" dirty="0">
                <a:latin typeface="FlandersArtSans-Bold"/>
              </a:rPr>
              <a:t>​</a:t>
            </a:r>
          </a:p>
          <a:p>
            <a:pPr lvl="0" algn="l" rtl="0">
              <a:buChar char="•"/>
            </a:pPr>
            <a:endParaRPr lang="nl-BE" b="0" i="0" u="none" strike="noStrike" dirty="0">
              <a:solidFill>
                <a:srgbClr val="000000"/>
              </a:solidFill>
              <a:latin typeface="FlandersArtSans-Bold"/>
              <a:ea typeface="Arial"/>
              <a:cs typeface="Arial"/>
            </a:endParaRPr>
          </a:p>
        </p:txBody>
      </p:sp>
      <p:sp>
        <p:nvSpPr>
          <p:cNvPr id="2" name="Titel 15">
            <a:extLst>
              <a:ext uri="{FF2B5EF4-FFF2-40B4-BE49-F238E27FC236}">
                <a16:creationId xmlns:a16="http://schemas.microsoft.com/office/drawing/2014/main" id="{0B06C32C-185F-494A-B06B-67A4EF96E05A}"/>
              </a:ext>
            </a:extLst>
          </p:cNvPr>
          <p:cNvSpPr txBox="1">
            <a:spLocks/>
          </p:cNvSpPr>
          <p:nvPr/>
        </p:nvSpPr>
        <p:spPr>
          <a:xfrm>
            <a:off x="635712" y="1326343"/>
            <a:ext cx="3816000" cy="709541"/>
          </a:xfrm>
          <a:prstGeom prst="rect">
            <a:avLst/>
          </a:prstGeom>
        </p:spPr>
        <p:txBody>
          <a:bodyPr vert="horz" lIns="0" tIns="0" rIns="0" bIns="0" rtlCol="0" anchor="b" anchorCtr="0">
            <a:noAutofit/>
          </a:bodyPr>
          <a:lstStyle>
            <a:lvl1pPr algn="l" defTabSz="914400" rtl="0" eaLnBrk="1" latinLnBrk="0" hangingPunct="1">
              <a:lnSpc>
                <a:spcPts val="3800"/>
              </a:lnSpc>
              <a:spcBef>
                <a:spcPct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endParaRPr lang="nl-BE" sz="3200" dirty="0"/>
          </a:p>
        </p:txBody>
      </p:sp>
      <p:pic>
        <p:nvPicPr>
          <p:cNvPr id="3" name="Afbeelding 2">
            <a:extLst>
              <a:ext uri="{FF2B5EF4-FFF2-40B4-BE49-F238E27FC236}">
                <a16:creationId xmlns:a16="http://schemas.microsoft.com/office/drawing/2014/main" id="{FA25AC0B-9456-4F75-8E22-E7FA7AB52D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924" y="270385"/>
            <a:ext cx="1696335" cy="720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9DC74-1727-47EB-9CD2-4D552B34E7E8}"/>
              </a:ext>
            </a:extLst>
          </p:cNvPr>
          <p:cNvSpPr>
            <a:spLocks noGrp="1"/>
          </p:cNvSpPr>
          <p:nvPr>
            <p:ph type="title"/>
          </p:nvPr>
        </p:nvSpPr>
        <p:spPr/>
        <p:txBody>
          <a:bodyPr/>
          <a:lstStyle/>
          <a:p>
            <a:r>
              <a:rPr lang="nl-NL" dirty="0">
                <a:latin typeface="FlandersArtSans-Bold"/>
              </a:rPr>
              <a:t>19</a:t>
            </a:r>
            <a:r>
              <a:rPr lang="nl-NL" dirty="0">
                <a:solidFill>
                  <a:schemeClr val="accent5"/>
                </a:solidFill>
                <a:latin typeface="FlandersArtSans-Bold"/>
              </a:rPr>
              <a:t>98</a:t>
            </a:r>
            <a:r>
              <a:rPr lang="nl-NL" dirty="0">
                <a:latin typeface="FlandersArtSans-Bold"/>
              </a:rPr>
              <a:t> - 2011</a:t>
            </a:r>
            <a:endParaRPr lang="nl-NL" dirty="0"/>
          </a:p>
        </p:txBody>
      </p:sp>
      <p:sp>
        <p:nvSpPr>
          <p:cNvPr id="3" name="Tijdelijke aanduiding voor inhoud 2">
            <a:extLst>
              <a:ext uri="{FF2B5EF4-FFF2-40B4-BE49-F238E27FC236}">
                <a16:creationId xmlns:a16="http://schemas.microsoft.com/office/drawing/2014/main" id="{9F037611-FB7A-4B08-BC46-BADF32947D09}"/>
              </a:ext>
            </a:extLst>
          </p:cNvPr>
          <p:cNvSpPr>
            <a:spLocks noGrp="1"/>
          </p:cNvSpPr>
          <p:nvPr>
            <p:ph sz="half" idx="1"/>
          </p:nvPr>
        </p:nvSpPr>
        <p:spPr>
          <a:xfrm>
            <a:off x="684997" y="1501401"/>
            <a:ext cx="7963094" cy="4619965"/>
          </a:xfrm>
        </p:spPr>
        <p:txBody>
          <a:bodyPr vert="horz" lIns="0" tIns="0" rIns="0" bIns="0" rtlCol="0" anchor="t">
            <a:noAutofit/>
          </a:bodyPr>
          <a:lstStyle/>
          <a:p>
            <a:pPr marL="228600" indent="-228600">
              <a:lnSpc>
                <a:spcPct val="100000"/>
              </a:lnSpc>
              <a:spcBef>
                <a:spcPts val="0"/>
              </a:spcBef>
            </a:pPr>
            <a:r>
              <a:rPr lang="nl-BE" dirty="0" err="1"/>
              <a:t>Flemish</a:t>
            </a:r>
            <a:r>
              <a:rPr lang="nl-BE" dirty="0"/>
              <a:t> </a:t>
            </a:r>
            <a:r>
              <a:rPr lang="nl-BE" dirty="0" err="1"/>
              <a:t>Parliament</a:t>
            </a:r>
            <a:r>
              <a:rPr lang="nl-BE" dirty="0"/>
              <a:t> Act on </a:t>
            </a:r>
            <a:r>
              <a:rPr lang="nl-BE" dirty="0" err="1"/>
              <a:t>Popular</a:t>
            </a:r>
            <a:r>
              <a:rPr lang="nl-BE" dirty="0"/>
              <a:t> Culture</a:t>
            </a:r>
          </a:p>
          <a:p>
            <a:pPr marL="804600" lvl="1" indent="-228600">
              <a:lnSpc>
                <a:spcPct val="100000"/>
              </a:lnSpc>
              <a:spcBef>
                <a:spcPts val="0"/>
              </a:spcBef>
            </a:pPr>
            <a:r>
              <a:rPr lang="nl-BE" dirty="0">
                <a:latin typeface="FlandersArtSans-Regular"/>
              </a:rPr>
              <a:t>Attention </a:t>
            </a:r>
            <a:r>
              <a:rPr lang="nl-BE" dirty="0" err="1">
                <a:latin typeface="FlandersArtSans-Regular"/>
              </a:rPr>
              <a:t>to</a:t>
            </a:r>
            <a:r>
              <a:rPr lang="nl-BE" dirty="0">
                <a:latin typeface="FlandersArtSans-Regular"/>
              </a:rPr>
              <a:t> </a:t>
            </a:r>
            <a:r>
              <a:rPr lang="nl-BE" dirty="0" err="1">
                <a:latin typeface="FlandersArtSans-Regular"/>
              </a:rPr>
              <a:t>traditions</a:t>
            </a:r>
            <a:r>
              <a:rPr lang="nl-BE" dirty="0">
                <a:latin typeface="FlandersArtSans-Regular"/>
              </a:rPr>
              <a:t>, </a:t>
            </a:r>
            <a:r>
              <a:rPr lang="nl-BE" dirty="0" err="1">
                <a:latin typeface="FlandersArtSans-Regular"/>
              </a:rPr>
              <a:t>phenomena</a:t>
            </a:r>
            <a:r>
              <a:rPr lang="nl-BE" dirty="0">
                <a:latin typeface="FlandersArtSans-Regular"/>
              </a:rPr>
              <a:t>, </a:t>
            </a:r>
            <a:r>
              <a:rPr lang="nl-BE" dirty="0" err="1">
                <a:latin typeface="FlandersArtSans-Regular"/>
              </a:rPr>
              <a:t>customs</a:t>
            </a:r>
            <a:r>
              <a:rPr lang="nl-BE" dirty="0">
                <a:latin typeface="FlandersArtSans-Regular"/>
              </a:rPr>
              <a:t>, </a:t>
            </a:r>
            <a:r>
              <a:rPr lang="nl-BE" dirty="0" err="1">
                <a:latin typeface="FlandersArtSans-Regular"/>
              </a:rPr>
              <a:t>knowledge</a:t>
            </a:r>
            <a:r>
              <a:rPr lang="nl-BE" dirty="0">
                <a:latin typeface="FlandersArtSans-Regular"/>
              </a:rPr>
              <a:t> </a:t>
            </a:r>
            <a:r>
              <a:rPr lang="nl-BE" dirty="0" err="1">
                <a:latin typeface="FlandersArtSans-Regular"/>
              </a:rPr>
              <a:t>and</a:t>
            </a:r>
            <a:r>
              <a:rPr lang="nl-BE" dirty="0">
                <a:latin typeface="FlandersArtSans-Regular"/>
              </a:rPr>
              <a:t> </a:t>
            </a:r>
            <a:r>
              <a:rPr lang="nl-BE" dirty="0" err="1">
                <a:latin typeface="FlandersArtSans-Regular"/>
              </a:rPr>
              <a:t>practices</a:t>
            </a:r>
            <a:endParaRPr lang="nl-BE" dirty="0">
              <a:latin typeface="FlandersArtSans-Regular"/>
            </a:endParaRPr>
          </a:p>
          <a:p>
            <a:pPr marL="804600" lvl="1" indent="-228600">
              <a:lnSpc>
                <a:spcPct val="100000"/>
              </a:lnSpc>
              <a:spcBef>
                <a:spcPts val="0"/>
              </a:spcBef>
            </a:pPr>
            <a:r>
              <a:rPr lang="nl-BE" dirty="0">
                <a:solidFill>
                  <a:srgbClr val="9B9B9B"/>
                </a:solidFill>
                <a:latin typeface="FlandersArtSans-Regular"/>
              </a:rPr>
              <a:t>Since 1998: </a:t>
            </a:r>
            <a:br>
              <a:rPr lang="nl-BE" dirty="0">
                <a:solidFill>
                  <a:srgbClr val="9B9B9B"/>
                </a:solidFill>
                <a:latin typeface="FlandersArtSans-Regular"/>
              </a:rPr>
            </a:br>
            <a:r>
              <a:rPr lang="nl-BE" dirty="0">
                <a:solidFill>
                  <a:srgbClr val="9B9B9B"/>
                </a:solidFill>
                <a:latin typeface="FlandersArtSans-Regular"/>
              </a:rPr>
              <a:t>- support </a:t>
            </a:r>
            <a:r>
              <a:rPr lang="nl-BE" dirty="0" err="1">
                <a:solidFill>
                  <a:srgbClr val="9B9B9B"/>
                </a:solidFill>
                <a:latin typeface="FlandersArtSans-Regular"/>
              </a:rPr>
              <a:t>to</a:t>
            </a:r>
            <a:r>
              <a:rPr lang="nl-BE" dirty="0">
                <a:solidFill>
                  <a:srgbClr val="9B9B9B"/>
                </a:solidFill>
                <a:latin typeface="FlandersArtSans-Regular"/>
              </a:rPr>
              <a:t> non-</a:t>
            </a:r>
            <a:r>
              <a:rPr lang="nl-BE" dirty="0" err="1">
                <a:solidFill>
                  <a:srgbClr val="9B9B9B"/>
                </a:solidFill>
                <a:latin typeface="FlandersArtSans-Regular"/>
              </a:rPr>
              <a:t>govermental</a:t>
            </a:r>
            <a:r>
              <a:rPr lang="nl-BE" dirty="0">
                <a:solidFill>
                  <a:srgbClr val="9B9B9B"/>
                </a:solidFill>
                <a:latin typeface="FlandersArtSans-Regular"/>
              </a:rPr>
              <a:t> organisations</a:t>
            </a:r>
            <a:br>
              <a:rPr lang="nl-BE" dirty="0">
                <a:solidFill>
                  <a:srgbClr val="9B9B9B"/>
                </a:solidFill>
                <a:latin typeface="FlandersArtSans-Regular"/>
              </a:rPr>
            </a:br>
            <a:r>
              <a:rPr lang="nl-BE" dirty="0">
                <a:solidFill>
                  <a:srgbClr val="9B9B9B"/>
                </a:solidFill>
                <a:latin typeface="FlandersArtSans-Regular"/>
              </a:rPr>
              <a:t> on popular culture</a:t>
            </a:r>
            <a:br>
              <a:rPr lang="nl-BE" dirty="0">
                <a:solidFill>
                  <a:srgbClr val="9B9B9B"/>
                </a:solidFill>
                <a:latin typeface="FlandersArtSans-Regular"/>
              </a:rPr>
            </a:br>
            <a:r>
              <a:rPr lang="nl-BE" dirty="0">
                <a:solidFill>
                  <a:srgbClr val="9B9B9B"/>
                </a:solidFill>
                <a:latin typeface="FlandersArtSans-Regular"/>
              </a:rPr>
              <a:t>- 1 Flemish Centre for popular culture (interface role) </a:t>
            </a:r>
          </a:p>
          <a:p>
            <a:pPr lvl="2" indent="0">
              <a:lnSpc>
                <a:spcPct val="100000"/>
              </a:lnSpc>
              <a:spcBef>
                <a:spcPts val="0"/>
              </a:spcBef>
              <a:buNone/>
            </a:pPr>
            <a:r>
              <a:rPr lang="nl-BE" dirty="0">
                <a:latin typeface="FlandersArtSans-Regular"/>
              </a:rPr>
              <a:t>	</a:t>
            </a:r>
            <a:br>
              <a:rPr lang="nl-BE" dirty="0">
                <a:latin typeface="FlandersArtSans-Regular"/>
              </a:rPr>
            </a:br>
            <a:r>
              <a:rPr lang="nl-BE" dirty="0">
                <a:latin typeface="FlandersArtSans-Regular"/>
              </a:rPr>
              <a:t>&gt; core: collect, protect, study, publish on and 			demonstrate popular culture</a:t>
            </a:r>
          </a:p>
          <a:p>
            <a:pPr lvl="2" indent="0">
              <a:lnSpc>
                <a:spcPct val="100000"/>
              </a:lnSpc>
              <a:spcBef>
                <a:spcPts val="0"/>
              </a:spcBef>
              <a:buNone/>
            </a:pPr>
            <a:endParaRPr lang="nl-BE" dirty="0">
              <a:latin typeface="FlandersArtSans-Regular"/>
            </a:endParaRPr>
          </a:p>
          <a:p>
            <a:pPr lvl="2" indent="0">
              <a:lnSpc>
                <a:spcPct val="100000"/>
              </a:lnSpc>
              <a:spcBef>
                <a:spcPts val="0"/>
              </a:spcBef>
              <a:buNone/>
            </a:pPr>
            <a:r>
              <a:rPr lang="nl-BE" dirty="0">
                <a:solidFill>
                  <a:srgbClr val="9B9B9B"/>
                </a:solidFill>
                <a:latin typeface="FlandersArtSans-Regular"/>
              </a:rPr>
              <a:t>&gt;&gt; Since 2008 integrated in the Flemish Parliament Act on Cultural Heritage</a:t>
            </a:r>
            <a:endParaRPr lang="en-US" dirty="0">
              <a:solidFill>
                <a:srgbClr val="9B9B9B"/>
              </a:solidFill>
            </a:endParaRPr>
          </a:p>
          <a:p>
            <a:pPr>
              <a:lnSpc>
                <a:spcPct val="100000"/>
              </a:lnSpc>
              <a:spcBef>
                <a:spcPts val="0"/>
              </a:spcBef>
              <a:buNone/>
            </a:pPr>
            <a:endParaRPr lang="nl-BE" dirty="0"/>
          </a:p>
          <a:p>
            <a:pPr marL="285750" indent="-285750"/>
            <a:endParaRPr lang="en-US" dirty="0"/>
          </a:p>
          <a:p>
            <a:pPr marL="285750" indent="-285750">
              <a:lnSpc>
                <a:spcPct val="100000"/>
              </a:lnSpc>
              <a:spcBef>
                <a:spcPct val="0"/>
              </a:spcBef>
              <a:spcAft>
                <a:spcPct val="0"/>
              </a:spcAft>
              <a:buFont typeface="Wingdings,Sans-Serif"/>
              <a:buChar char="§"/>
            </a:pPr>
            <a:endParaRPr lang="en-US" dirty="0"/>
          </a:p>
          <a:p>
            <a:pPr marL="228600" indent="-228600">
              <a:buFont typeface="Wingdings,Sans-Serif"/>
              <a:buChar char="§"/>
            </a:pPr>
            <a:endParaRPr lang="nl-NL" dirty="0"/>
          </a:p>
          <a:p>
            <a:endParaRPr lang="nl-NL" dirty="0"/>
          </a:p>
        </p:txBody>
      </p:sp>
    </p:spTree>
    <p:extLst>
      <p:ext uri="{BB962C8B-B14F-4D97-AF65-F5344CB8AC3E}">
        <p14:creationId xmlns:p14="http://schemas.microsoft.com/office/powerpoint/2010/main" val="1691459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9DC74-1727-47EB-9CD2-4D552B34E7E8}"/>
              </a:ext>
            </a:extLst>
          </p:cNvPr>
          <p:cNvSpPr>
            <a:spLocks noGrp="1"/>
          </p:cNvSpPr>
          <p:nvPr>
            <p:ph type="title"/>
          </p:nvPr>
        </p:nvSpPr>
        <p:spPr/>
        <p:txBody>
          <a:bodyPr/>
          <a:lstStyle/>
          <a:p>
            <a:r>
              <a:rPr lang="nl-NL" dirty="0">
                <a:latin typeface="FlandersArtSans-Bold"/>
              </a:rPr>
              <a:t>2003 - 2006</a:t>
            </a:r>
            <a:endParaRPr lang="nl-NL" dirty="0"/>
          </a:p>
        </p:txBody>
      </p:sp>
      <p:sp>
        <p:nvSpPr>
          <p:cNvPr id="3" name="Tijdelijke aanduiding voor inhoud 2">
            <a:extLst>
              <a:ext uri="{FF2B5EF4-FFF2-40B4-BE49-F238E27FC236}">
                <a16:creationId xmlns:a16="http://schemas.microsoft.com/office/drawing/2014/main" id="{9F037611-FB7A-4B08-BC46-BADF32947D09}"/>
              </a:ext>
            </a:extLst>
          </p:cNvPr>
          <p:cNvSpPr>
            <a:spLocks noGrp="1"/>
          </p:cNvSpPr>
          <p:nvPr>
            <p:ph sz="half" idx="1"/>
          </p:nvPr>
        </p:nvSpPr>
        <p:spPr>
          <a:xfrm>
            <a:off x="1296000" y="1765910"/>
            <a:ext cx="7416000" cy="3672000"/>
          </a:xfrm>
        </p:spPr>
        <p:txBody>
          <a:bodyPr vert="horz" lIns="0" tIns="0" rIns="0" bIns="0" rtlCol="0" anchor="t">
            <a:noAutofit/>
          </a:bodyPr>
          <a:lstStyle/>
          <a:p>
            <a:pPr lvl="0">
              <a:buNone/>
            </a:pPr>
            <a:endParaRPr lang="nl-BE" sz="2000" dirty="0">
              <a:solidFill>
                <a:srgbClr val="000000"/>
              </a:solidFill>
              <a:latin typeface="FlandersArtSans-Bold"/>
              <a:ea typeface="Arial"/>
              <a:cs typeface="Arial"/>
            </a:endParaRPr>
          </a:p>
          <a:p>
            <a:pPr lvl="0"/>
            <a:r>
              <a:rPr lang="en-US" sz="2000" b="1" dirty="0"/>
              <a:t>2003: </a:t>
            </a:r>
          </a:p>
          <a:p>
            <a:pPr lvl="0"/>
            <a:endParaRPr lang="en-US" sz="2000" dirty="0"/>
          </a:p>
          <a:p>
            <a:pPr lvl="0">
              <a:buNone/>
            </a:pPr>
            <a:r>
              <a:rPr lang="en-US" sz="2000" dirty="0"/>
              <a:t>UNESCO </a:t>
            </a:r>
            <a:r>
              <a:rPr lang="en-US" sz="2000" b="1" dirty="0"/>
              <a:t>Convention for the Safeguarding of the Intangible Cultural Heritage</a:t>
            </a:r>
            <a:endParaRPr lang="en-US" sz="2000" dirty="0">
              <a:latin typeface="FlandersArtSans-Bold"/>
              <a:ea typeface="Arial"/>
              <a:cs typeface="Arial"/>
            </a:endParaRPr>
          </a:p>
          <a:p>
            <a:pPr lvl="0">
              <a:buNone/>
            </a:pPr>
            <a:endParaRPr lang="nl-BE" sz="2000" dirty="0">
              <a:solidFill>
                <a:srgbClr val="000000"/>
              </a:solidFill>
              <a:latin typeface="FlandersArtSans-Bold"/>
              <a:ea typeface="Arial"/>
              <a:cs typeface="Arial"/>
            </a:endParaRPr>
          </a:p>
          <a:p>
            <a:pPr lvl="0"/>
            <a:r>
              <a:rPr lang="nl-BE" sz="2000" b="1" dirty="0">
                <a:solidFill>
                  <a:srgbClr val="000000"/>
                </a:solidFill>
                <a:ea typeface="Arial"/>
                <a:cs typeface="Arial"/>
              </a:rPr>
              <a:t>2006: </a:t>
            </a:r>
          </a:p>
          <a:p>
            <a:pPr lvl="0">
              <a:buNone/>
            </a:pPr>
            <a:endParaRPr lang="nl-BE" sz="2000" dirty="0">
              <a:solidFill>
                <a:srgbClr val="000000"/>
              </a:solidFill>
              <a:ea typeface="Arial"/>
              <a:cs typeface="Arial"/>
            </a:endParaRPr>
          </a:p>
          <a:p>
            <a:pPr lvl="0">
              <a:buNone/>
            </a:pPr>
            <a:r>
              <a:rPr lang="nl-BE" sz="2000" dirty="0" err="1">
                <a:solidFill>
                  <a:srgbClr val="000000"/>
                </a:solidFill>
                <a:ea typeface="Arial"/>
                <a:cs typeface="Arial"/>
              </a:rPr>
              <a:t>ratification</a:t>
            </a:r>
            <a:r>
              <a:rPr lang="nl-BE" sz="2000" dirty="0">
                <a:solidFill>
                  <a:srgbClr val="000000"/>
                </a:solidFill>
                <a:ea typeface="Arial"/>
                <a:cs typeface="Arial"/>
              </a:rPr>
              <a:t> of </a:t>
            </a:r>
            <a:r>
              <a:rPr lang="nl-BE" sz="2000" dirty="0" err="1">
                <a:solidFill>
                  <a:srgbClr val="000000"/>
                </a:solidFill>
                <a:ea typeface="Arial"/>
                <a:cs typeface="Arial"/>
              </a:rPr>
              <a:t>the</a:t>
            </a:r>
            <a:r>
              <a:rPr lang="nl-BE" sz="2000" dirty="0">
                <a:solidFill>
                  <a:srgbClr val="000000"/>
                </a:solidFill>
                <a:ea typeface="Arial"/>
                <a:cs typeface="Arial"/>
              </a:rPr>
              <a:t> 2003 </a:t>
            </a:r>
            <a:r>
              <a:rPr lang="nl-BE" sz="2000" dirty="0" err="1">
                <a:solidFill>
                  <a:srgbClr val="000000"/>
                </a:solidFill>
                <a:ea typeface="Arial"/>
                <a:cs typeface="Arial"/>
              </a:rPr>
              <a:t>Convention</a:t>
            </a:r>
            <a:endParaRPr lang="nl-BE" sz="2000" dirty="0">
              <a:solidFill>
                <a:srgbClr val="000000"/>
              </a:solidFill>
              <a:ea typeface="Arial"/>
              <a:cs typeface="Arial"/>
            </a:endParaRPr>
          </a:p>
          <a:p>
            <a:pPr lvl="0">
              <a:buChar char="•"/>
            </a:pPr>
            <a:endParaRPr lang="nl-BE" sz="2000" dirty="0">
              <a:solidFill>
                <a:srgbClr val="000000"/>
              </a:solidFill>
              <a:ea typeface="Arial"/>
              <a:cs typeface="Arial"/>
            </a:endParaRPr>
          </a:p>
          <a:p>
            <a:pPr lvl="0">
              <a:buNone/>
            </a:pPr>
            <a:r>
              <a:rPr lang="nl-BE" sz="2000" dirty="0">
                <a:solidFill>
                  <a:srgbClr val="000000"/>
                </a:solidFill>
                <a:ea typeface="Arial"/>
                <a:cs typeface="Arial"/>
                <a:sym typeface="Wingdings" panose="05000000000000000000" pitchFamily="2" charset="2"/>
              </a:rPr>
              <a:t> Commitment </a:t>
            </a:r>
            <a:r>
              <a:rPr lang="nl-BE" sz="2000" dirty="0" err="1">
                <a:solidFill>
                  <a:srgbClr val="000000"/>
                </a:solidFill>
                <a:ea typeface="Arial"/>
                <a:cs typeface="Arial"/>
                <a:sym typeface="Wingdings" panose="05000000000000000000" pitchFamily="2" charset="2"/>
              </a:rPr>
              <a:t>to</a:t>
            </a:r>
            <a:r>
              <a:rPr lang="nl-BE" sz="2000" dirty="0">
                <a:solidFill>
                  <a:srgbClr val="000000"/>
                </a:solidFill>
                <a:ea typeface="Arial"/>
                <a:cs typeface="Arial"/>
                <a:sym typeface="Wingdings" panose="05000000000000000000" pitchFamily="2" charset="2"/>
              </a:rPr>
              <a:t> </a:t>
            </a:r>
            <a:r>
              <a:rPr lang="nl-BE" sz="2000" dirty="0" err="1">
                <a:solidFill>
                  <a:srgbClr val="000000"/>
                </a:solidFill>
                <a:ea typeface="Arial"/>
                <a:cs typeface="Arial"/>
                <a:sym typeface="Wingdings" panose="05000000000000000000" pitchFamily="2" charset="2"/>
              </a:rPr>
              <a:t>develop</a:t>
            </a:r>
            <a:r>
              <a:rPr lang="nl-BE" sz="2000" dirty="0">
                <a:solidFill>
                  <a:srgbClr val="000000"/>
                </a:solidFill>
                <a:ea typeface="Arial"/>
                <a:cs typeface="Arial"/>
                <a:sym typeface="Wingdings" panose="05000000000000000000" pitchFamily="2" charset="2"/>
              </a:rPr>
              <a:t> a policy </a:t>
            </a:r>
            <a:r>
              <a:rPr lang="nl-BE" sz="2000" dirty="0" err="1">
                <a:solidFill>
                  <a:srgbClr val="000000"/>
                </a:solidFill>
                <a:ea typeface="Arial"/>
                <a:cs typeface="Arial"/>
                <a:sym typeface="Wingdings" panose="05000000000000000000" pitchFamily="2" charset="2"/>
              </a:rPr>
              <a:t>for</a:t>
            </a:r>
            <a:r>
              <a:rPr lang="nl-BE" sz="2000" dirty="0">
                <a:solidFill>
                  <a:srgbClr val="000000"/>
                </a:solidFill>
                <a:ea typeface="Arial"/>
                <a:cs typeface="Arial"/>
                <a:sym typeface="Wingdings" panose="05000000000000000000" pitchFamily="2" charset="2"/>
              </a:rPr>
              <a:t> </a:t>
            </a:r>
            <a:r>
              <a:rPr lang="nl-BE" sz="2000" dirty="0" err="1">
                <a:solidFill>
                  <a:srgbClr val="000000"/>
                </a:solidFill>
                <a:ea typeface="Arial"/>
                <a:cs typeface="Arial"/>
                <a:sym typeface="Wingdings" panose="05000000000000000000" pitchFamily="2" charset="2"/>
              </a:rPr>
              <a:t>the</a:t>
            </a:r>
            <a:r>
              <a:rPr lang="nl-BE" sz="2000" dirty="0">
                <a:solidFill>
                  <a:srgbClr val="000000"/>
                </a:solidFill>
                <a:ea typeface="Arial"/>
                <a:cs typeface="Arial"/>
                <a:sym typeface="Wingdings" panose="05000000000000000000" pitchFamily="2" charset="2"/>
              </a:rPr>
              <a:t> </a:t>
            </a:r>
            <a:r>
              <a:rPr lang="nl-BE" sz="2000" dirty="0" err="1">
                <a:solidFill>
                  <a:srgbClr val="000000"/>
                </a:solidFill>
                <a:ea typeface="Arial"/>
                <a:cs typeface="Arial"/>
                <a:sym typeface="Wingdings" panose="05000000000000000000" pitchFamily="2" charset="2"/>
              </a:rPr>
              <a:t>intangible</a:t>
            </a:r>
            <a:r>
              <a:rPr lang="nl-BE" sz="2000" dirty="0">
                <a:solidFill>
                  <a:srgbClr val="000000"/>
                </a:solidFill>
                <a:ea typeface="Arial"/>
                <a:cs typeface="Arial"/>
                <a:sym typeface="Wingdings" panose="05000000000000000000" pitchFamily="2" charset="2"/>
              </a:rPr>
              <a:t> </a:t>
            </a:r>
            <a:r>
              <a:rPr lang="nl-BE" sz="2000" dirty="0" err="1">
                <a:solidFill>
                  <a:srgbClr val="000000"/>
                </a:solidFill>
                <a:ea typeface="Arial"/>
                <a:cs typeface="Arial"/>
                <a:sym typeface="Wingdings" panose="05000000000000000000" pitchFamily="2" charset="2"/>
              </a:rPr>
              <a:t>cultural</a:t>
            </a:r>
            <a:r>
              <a:rPr lang="nl-BE" sz="2000" dirty="0">
                <a:solidFill>
                  <a:srgbClr val="000000"/>
                </a:solidFill>
                <a:ea typeface="Arial"/>
                <a:cs typeface="Arial"/>
                <a:sym typeface="Wingdings" panose="05000000000000000000" pitchFamily="2" charset="2"/>
              </a:rPr>
              <a:t> </a:t>
            </a:r>
            <a:r>
              <a:rPr lang="nl-BE" sz="2000" dirty="0" err="1">
                <a:solidFill>
                  <a:srgbClr val="000000"/>
                </a:solidFill>
                <a:ea typeface="Arial"/>
                <a:cs typeface="Arial"/>
                <a:sym typeface="Wingdings" panose="05000000000000000000" pitchFamily="2" charset="2"/>
              </a:rPr>
              <a:t>heritage</a:t>
            </a:r>
            <a:r>
              <a:rPr lang="nl-BE" sz="2000" dirty="0">
                <a:solidFill>
                  <a:srgbClr val="000000"/>
                </a:solidFill>
                <a:ea typeface="Arial"/>
                <a:cs typeface="Arial"/>
                <a:sym typeface="Wingdings" panose="05000000000000000000" pitchFamily="2" charset="2"/>
              </a:rPr>
              <a:t> in </a:t>
            </a:r>
            <a:r>
              <a:rPr lang="nl-BE" sz="2000" dirty="0" err="1">
                <a:solidFill>
                  <a:srgbClr val="000000"/>
                </a:solidFill>
                <a:ea typeface="Arial"/>
                <a:cs typeface="Arial"/>
                <a:sym typeface="Wingdings" panose="05000000000000000000" pitchFamily="2" charset="2"/>
              </a:rPr>
              <a:t>Flanders</a:t>
            </a:r>
            <a:endParaRPr lang="en-US" sz="2000" dirty="0">
              <a:ea typeface="Arial"/>
              <a:cs typeface="Arial"/>
            </a:endParaRPr>
          </a:p>
          <a:p>
            <a:pPr marL="228600" indent="-228600">
              <a:lnSpc>
                <a:spcPct val="100000"/>
              </a:lnSpc>
              <a:spcBef>
                <a:spcPts val="0"/>
              </a:spcBef>
            </a:pPr>
            <a:endParaRPr lang="en-US" dirty="0"/>
          </a:p>
          <a:p>
            <a:pPr>
              <a:lnSpc>
                <a:spcPct val="100000"/>
              </a:lnSpc>
              <a:spcBef>
                <a:spcPts val="0"/>
              </a:spcBef>
              <a:buNone/>
            </a:pPr>
            <a:endParaRPr lang="nl-BE" dirty="0"/>
          </a:p>
          <a:p>
            <a:pPr marL="285750" indent="-285750"/>
            <a:endParaRPr lang="en-US" dirty="0"/>
          </a:p>
          <a:p>
            <a:pPr marL="285750" indent="-285750">
              <a:lnSpc>
                <a:spcPct val="100000"/>
              </a:lnSpc>
              <a:spcBef>
                <a:spcPct val="0"/>
              </a:spcBef>
              <a:spcAft>
                <a:spcPct val="0"/>
              </a:spcAft>
              <a:buFont typeface="Wingdings,Sans-Serif"/>
              <a:buChar char="§"/>
            </a:pPr>
            <a:endParaRPr lang="en-US" dirty="0"/>
          </a:p>
          <a:p>
            <a:pPr marL="228600" indent="-228600">
              <a:buFont typeface="Wingdings,Sans-Serif"/>
              <a:buChar char="§"/>
            </a:pPr>
            <a:endParaRPr lang="nl-NL" dirty="0"/>
          </a:p>
          <a:p>
            <a:endParaRPr lang="nl-NL" dirty="0"/>
          </a:p>
        </p:txBody>
      </p:sp>
    </p:spTree>
    <p:extLst>
      <p:ext uri="{BB962C8B-B14F-4D97-AF65-F5344CB8AC3E}">
        <p14:creationId xmlns:p14="http://schemas.microsoft.com/office/powerpoint/2010/main" val="243770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1643830" y="0"/>
            <a:ext cx="7500170" cy="6858000"/>
          </a:xfrm>
        </p:spPr>
      </p:pic>
      <p:grpSp>
        <p:nvGrpSpPr>
          <p:cNvPr id="12" name="Groep 11"/>
          <p:cNvGrpSpPr/>
          <p:nvPr/>
        </p:nvGrpSpPr>
        <p:grpSpPr>
          <a:xfrm>
            <a:off x="-1" y="0"/>
            <a:ext cx="6228000" cy="6858000"/>
            <a:chOff x="288001" y="288000"/>
            <a:chExt cx="6033505" cy="6265475"/>
          </a:xfrm>
          <a:solidFill>
            <a:schemeClr val="accent1"/>
          </a:solidFill>
        </p:grpSpPr>
        <p:sp>
          <p:nvSpPr>
            <p:cNvPr id="13" name="Rechthoek 12"/>
            <p:cNvSpPr>
              <a:spLocks/>
            </p:cNvSpPr>
            <p:nvPr/>
          </p:nvSpPr>
          <p:spPr>
            <a:xfrm flipV="1">
              <a:off x="288001" y="288000"/>
              <a:ext cx="4248000" cy="6265475"/>
            </a:xfrm>
            <a:prstGeom prst="rect">
              <a:avLst/>
            </a:prstGeom>
            <a:solidFill>
              <a:srgbClr val="2B979D"/>
            </a:solidFill>
            <a:ln>
              <a:solidFill>
                <a:srgbClr val="2B979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Rechthoekige driehoek 13"/>
            <p:cNvSpPr/>
            <p:nvPr/>
          </p:nvSpPr>
          <p:spPr>
            <a:xfrm flipV="1">
              <a:off x="4536000" y="288000"/>
              <a:ext cx="1785506" cy="6264000"/>
            </a:xfrm>
            <a:prstGeom prst="rtTriangle">
              <a:avLst/>
            </a:prstGeom>
            <a:solidFill>
              <a:srgbClr val="2B979D"/>
            </a:solidFill>
            <a:ln>
              <a:solidFill>
                <a:srgbClr val="2B979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5" name="Titel 4"/>
          <p:cNvSpPr>
            <a:spLocks noGrp="1"/>
          </p:cNvSpPr>
          <p:nvPr>
            <p:ph type="ctrTitle"/>
          </p:nvPr>
        </p:nvSpPr>
        <p:spPr>
          <a:xfrm>
            <a:off x="10598246" y="3605177"/>
            <a:ext cx="3456131" cy="1800000"/>
          </a:xfrm>
        </p:spPr>
        <p:txBody>
          <a:bodyPr/>
          <a:lstStyle/>
          <a:p>
            <a:endParaRPr lang="nl-BE"/>
          </a:p>
        </p:txBody>
      </p:sp>
      <p:sp>
        <p:nvSpPr>
          <p:cNvPr id="6" name="Tijdelijke aanduiding voor inhoud 5"/>
          <p:cNvSpPr>
            <a:spLocks noGrp="1"/>
          </p:cNvSpPr>
          <p:nvPr>
            <p:ph sz="quarter" idx="13"/>
          </p:nvPr>
        </p:nvSpPr>
        <p:spPr>
          <a:xfrm>
            <a:off x="443043" y="3485573"/>
            <a:ext cx="3112678" cy="4512318"/>
          </a:xfrm>
        </p:spPr>
        <p:txBody>
          <a:bodyPr vert="horz" lIns="0" tIns="0" rIns="0" bIns="45720" rtlCol="0" anchor="t">
            <a:noAutofit/>
          </a:bodyPr>
          <a:lstStyle/>
          <a:p>
            <a:pPr algn="l" rtl="0"/>
            <a:endParaRPr lang="nl-BE" sz="5400" b="0" i="0" dirty="0">
              <a:latin typeface="FlandersArtSans-Bold"/>
            </a:endParaRPr>
          </a:p>
          <a:p>
            <a:pPr algn="l" rtl="0"/>
            <a:r>
              <a:rPr lang="nl-BE" sz="5400" b="0" i="0" dirty="0" err="1">
                <a:latin typeface="FlandersArtSans-Bold"/>
              </a:rPr>
              <a:t>Where</a:t>
            </a:r>
            <a:r>
              <a:rPr lang="nl-BE" sz="5400" b="0" i="0" dirty="0">
                <a:latin typeface="FlandersArtSans-Bold"/>
              </a:rPr>
              <a:t> </a:t>
            </a:r>
          </a:p>
          <a:p>
            <a:pPr algn="l" rtl="0"/>
            <a:endParaRPr lang="nl-BE" sz="5400" dirty="0">
              <a:latin typeface="FlandersArtSans-Bold"/>
            </a:endParaRPr>
          </a:p>
          <a:p>
            <a:pPr algn="l" rtl="0"/>
            <a:r>
              <a:rPr lang="nl-BE" sz="5400" b="0" i="0" dirty="0">
                <a:latin typeface="FlandersArtSans-Bold"/>
              </a:rPr>
              <a:t>are we</a:t>
            </a:r>
          </a:p>
          <a:p>
            <a:pPr algn="l" rtl="0"/>
            <a:endParaRPr lang="nl-BE" sz="5400" dirty="0">
              <a:latin typeface="FlandersArtSans-Bold"/>
            </a:endParaRPr>
          </a:p>
          <a:p>
            <a:pPr algn="l" rtl="0"/>
            <a:r>
              <a:rPr lang="nl-BE" sz="5400" b="0" i="0" dirty="0" err="1">
                <a:latin typeface="FlandersArtSans-Bold"/>
              </a:rPr>
              <a:t>now</a:t>
            </a:r>
            <a:r>
              <a:rPr lang="nl-BE" sz="5400" b="0" i="0" dirty="0">
                <a:latin typeface="FlandersArtSans-Bold"/>
              </a:rPr>
              <a:t>?</a:t>
            </a:r>
            <a:endParaRPr lang="nl-BE" b="0" i="0" dirty="0">
              <a:latin typeface="FlandersArtSans-Bold"/>
            </a:endParaRPr>
          </a:p>
          <a:p>
            <a:pPr lvl="0" algn="l" rtl="0">
              <a:buChar char="•"/>
            </a:pPr>
            <a:endParaRPr lang="nl-BE" b="0" i="0" u="none" strike="noStrike" dirty="0">
              <a:solidFill>
                <a:srgbClr val="000000"/>
              </a:solidFill>
              <a:latin typeface="FlandersArtSans-Bold"/>
              <a:ea typeface="Arial"/>
              <a:cs typeface="Arial"/>
            </a:endParaRPr>
          </a:p>
        </p:txBody>
      </p:sp>
      <p:sp>
        <p:nvSpPr>
          <p:cNvPr id="2" name="Titel 15">
            <a:extLst>
              <a:ext uri="{FF2B5EF4-FFF2-40B4-BE49-F238E27FC236}">
                <a16:creationId xmlns:a16="http://schemas.microsoft.com/office/drawing/2014/main" id="{0B06C32C-185F-494A-B06B-67A4EF96E05A}"/>
              </a:ext>
            </a:extLst>
          </p:cNvPr>
          <p:cNvSpPr txBox="1">
            <a:spLocks/>
          </p:cNvSpPr>
          <p:nvPr/>
        </p:nvSpPr>
        <p:spPr>
          <a:xfrm>
            <a:off x="635712" y="1326343"/>
            <a:ext cx="3816000" cy="709541"/>
          </a:xfrm>
          <a:prstGeom prst="rect">
            <a:avLst/>
          </a:prstGeom>
        </p:spPr>
        <p:txBody>
          <a:bodyPr vert="horz" lIns="0" tIns="0" rIns="0" bIns="0" rtlCol="0" anchor="b" anchorCtr="0">
            <a:noAutofit/>
          </a:bodyPr>
          <a:lstStyle>
            <a:lvl1pPr algn="l" defTabSz="914400" rtl="0" eaLnBrk="1" latinLnBrk="0" hangingPunct="1">
              <a:lnSpc>
                <a:spcPts val="3800"/>
              </a:lnSpc>
              <a:spcBef>
                <a:spcPct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endParaRPr lang="nl-BE" sz="3200" dirty="0"/>
          </a:p>
        </p:txBody>
      </p:sp>
      <p:pic>
        <p:nvPicPr>
          <p:cNvPr id="3" name="Afbeelding 2">
            <a:extLst>
              <a:ext uri="{FF2B5EF4-FFF2-40B4-BE49-F238E27FC236}">
                <a16:creationId xmlns:a16="http://schemas.microsoft.com/office/drawing/2014/main" id="{FA25AC0B-9456-4F75-8E22-E7FA7AB52D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924" y="270385"/>
            <a:ext cx="1696335" cy="720000"/>
          </a:xfrm>
          <a:prstGeom prst="rect">
            <a:avLst/>
          </a:prstGeom>
        </p:spPr>
      </p:pic>
    </p:spTree>
    <p:extLst>
      <p:ext uri="{BB962C8B-B14F-4D97-AF65-F5344CB8AC3E}">
        <p14:creationId xmlns:p14="http://schemas.microsoft.com/office/powerpoint/2010/main" val="320434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9DC74-1727-47EB-9CD2-4D552B34E7E8}"/>
              </a:ext>
            </a:extLst>
          </p:cNvPr>
          <p:cNvSpPr>
            <a:spLocks noGrp="1"/>
          </p:cNvSpPr>
          <p:nvPr>
            <p:ph type="title"/>
          </p:nvPr>
        </p:nvSpPr>
        <p:spPr>
          <a:xfrm>
            <a:off x="1081939" y="342202"/>
            <a:ext cx="7416000" cy="1116000"/>
          </a:xfrm>
        </p:spPr>
        <p:txBody>
          <a:bodyPr/>
          <a:lstStyle/>
          <a:p>
            <a:r>
              <a:rPr lang="nl-NL" dirty="0"/>
              <a:t>As </a:t>
            </a:r>
            <a:r>
              <a:rPr lang="nl-NL" dirty="0" err="1"/>
              <a:t>the</a:t>
            </a:r>
            <a:r>
              <a:rPr lang="nl-NL" dirty="0"/>
              <a:t> </a:t>
            </a:r>
            <a:r>
              <a:rPr lang="nl-NL" dirty="0" err="1"/>
              <a:t>Flemish</a:t>
            </a:r>
            <a:r>
              <a:rPr lang="nl-NL" dirty="0"/>
              <a:t> Community, we have </a:t>
            </a:r>
            <a:r>
              <a:rPr lang="nl-NL" dirty="0" err="1"/>
              <a:t>the</a:t>
            </a:r>
            <a:r>
              <a:rPr lang="nl-NL" dirty="0"/>
              <a:t> </a:t>
            </a:r>
            <a:r>
              <a:rPr lang="nl-NL" dirty="0" err="1"/>
              <a:t>following</a:t>
            </a:r>
            <a:r>
              <a:rPr lang="nl-NL" dirty="0"/>
              <a:t> </a:t>
            </a:r>
            <a:r>
              <a:rPr lang="nl-NL" dirty="0" err="1"/>
              <a:t>instruments</a:t>
            </a:r>
            <a:endParaRPr lang="nl-NL" dirty="0"/>
          </a:p>
        </p:txBody>
      </p:sp>
      <p:sp>
        <p:nvSpPr>
          <p:cNvPr id="3" name="Tijdelijke aanduiding voor inhoud 2">
            <a:extLst>
              <a:ext uri="{FF2B5EF4-FFF2-40B4-BE49-F238E27FC236}">
                <a16:creationId xmlns:a16="http://schemas.microsoft.com/office/drawing/2014/main" id="{9F037611-FB7A-4B08-BC46-BADF32947D09}"/>
              </a:ext>
            </a:extLst>
          </p:cNvPr>
          <p:cNvSpPr>
            <a:spLocks noGrp="1"/>
          </p:cNvSpPr>
          <p:nvPr>
            <p:ph sz="half" idx="1"/>
          </p:nvPr>
        </p:nvSpPr>
        <p:spPr>
          <a:xfrm>
            <a:off x="1027496" y="1472863"/>
            <a:ext cx="7598879" cy="3672000"/>
          </a:xfrm>
        </p:spPr>
        <p:txBody>
          <a:bodyPr vert="horz" lIns="0" tIns="0" rIns="0" bIns="0" rtlCol="0" anchor="t">
            <a:noAutofit/>
          </a:bodyPr>
          <a:lstStyle/>
          <a:p>
            <a:pPr marL="228600" indent="-228600">
              <a:lnSpc>
                <a:spcPct val="100000"/>
              </a:lnSpc>
              <a:spcBef>
                <a:spcPts val="0"/>
              </a:spcBef>
            </a:pPr>
            <a:r>
              <a:rPr lang="nl-BE" dirty="0" err="1"/>
              <a:t>an</a:t>
            </a:r>
            <a:r>
              <a:rPr lang="nl-BE" dirty="0"/>
              <a:t> Inventory </a:t>
            </a:r>
            <a:r>
              <a:rPr lang="nl-BE" dirty="0" err="1"/>
              <a:t>for</a:t>
            </a:r>
            <a:r>
              <a:rPr lang="nl-BE" dirty="0"/>
              <a:t> </a:t>
            </a:r>
            <a:r>
              <a:rPr lang="nl-BE" dirty="0" err="1"/>
              <a:t>intangible</a:t>
            </a:r>
            <a:r>
              <a:rPr lang="nl-BE" dirty="0"/>
              <a:t> </a:t>
            </a:r>
            <a:r>
              <a:rPr lang="nl-BE" dirty="0" err="1"/>
              <a:t>cultural</a:t>
            </a:r>
            <a:r>
              <a:rPr lang="nl-BE" dirty="0"/>
              <a:t> </a:t>
            </a:r>
            <a:r>
              <a:rPr lang="nl-BE" dirty="0" err="1"/>
              <a:t>heritage</a:t>
            </a:r>
            <a:r>
              <a:rPr lang="nl-BE" dirty="0"/>
              <a:t> in </a:t>
            </a:r>
            <a:r>
              <a:rPr lang="nl-BE" dirty="0" err="1"/>
              <a:t>Flanders</a:t>
            </a:r>
            <a:r>
              <a:rPr lang="nl-BE" dirty="0"/>
              <a:t> (</a:t>
            </a:r>
            <a:r>
              <a:rPr lang="nl-BE" dirty="0" err="1"/>
              <a:t>since</a:t>
            </a:r>
            <a:r>
              <a:rPr lang="nl-BE" dirty="0"/>
              <a:t> 2008), </a:t>
            </a:r>
            <a:r>
              <a:rPr lang="nl-BE" dirty="0" err="1"/>
              <a:t>with</a:t>
            </a:r>
            <a:r>
              <a:rPr lang="nl-BE" dirty="0"/>
              <a:t> 53 </a:t>
            </a:r>
            <a:r>
              <a:rPr lang="nl-BE" dirty="0" err="1"/>
              <a:t>elements</a:t>
            </a:r>
            <a:r>
              <a:rPr lang="nl-BE" dirty="0"/>
              <a:t> </a:t>
            </a:r>
            <a:r>
              <a:rPr lang="nl-BE" dirty="0" err="1"/>
              <a:t>so</a:t>
            </a:r>
            <a:r>
              <a:rPr lang="nl-BE" dirty="0"/>
              <a:t> far</a:t>
            </a:r>
          </a:p>
          <a:p>
            <a:pPr marL="228600" indent="-228600">
              <a:lnSpc>
                <a:spcPct val="100000"/>
              </a:lnSpc>
              <a:spcBef>
                <a:spcPts val="0"/>
              </a:spcBef>
            </a:pPr>
            <a:r>
              <a:rPr lang="nl-BE" dirty="0"/>
              <a:t>A Register </a:t>
            </a:r>
            <a:r>
              <a:rPr lang="nl-BE" dirty="0" err="1"/>
              <a:t>for</a:t>
            </a:r>
            <a:r>
              <a:rPr lang="nl-BE" dirty="0"/>
              <a:t> </a:t>
            </a:r>
            <a:r>
              <a:rPr lang="nl-BE" dirty="0" err="1"/>
              <a:t>good</a:t>
            </a:r>
            <a:r>
              <a:rPr lang="nl-BE" dirty="0"/>
              <a:t> safeguarding practices (launch fall 2019)</a:t>
            </a:r>
          </a:p>
          <a:p>
            <a:pPr marL="228600" indent="-228600">
              <a:lnSpc>
                <a:spcPct val="100000"/>
              </a:lnSpc>
              <a:spcBef>
                <a:spcPts val="0"/>
              </a:spcBef>
            </a:pPr>
            <a:r>
              <a:rPr lang="nl-BE" dirty="0"/>
              <a:t>An online platform for intangible cultural heritage, in close collaboration with Workshop Intangible Heritage (since 2012)</a:t>
            </a:r>
          </a:p>
          <a:p>
            <a:pPr marL="228600" indent="-228600">
              <a:lnSpc>
                <a:spcPct val="100000"/>
              </a:lnSpc>
              <a:spcBef>
                <a:spcPts val="0"/>
              </a:spcBef>
            </a:pPr>
            <a:r>
              <a:rPr lang="nl-BE" dirty="0"/>
              <a:t>A </a:t>
            </a:r>
            <a:r>
              <a:rPr lang="nl-BE" dirty="0" err="1"/>
              <a:t>Flemish</a:t>
            </a:r>
            <a:r>
              <a:rPr lang="nl-BE" dirty="0"/>
              <a:t> </a:t>
            </a:r>
            <a:r>
              <a:rPr lang="nl-BE" dirty="0" err="1"/>
              <a:t>Parliament</a:t>
            </a:r>
            <a:r>
              <a:rPr lang="nl-BE" dirty="0"/>
              <a:t> Act on </a:t>
            </a:r>
            <a:r>
              <a:rPr lang="nl-BE" dirty="0" err="1"/>
              <a:t>Cultural</a:t>
            </a:r>
            <a:r>
              <a:rPr lang="nl-BE" dirty="0"/>
              <a:t> Heritage (2008, 2012, 2017)</a:t>
            </a:r>
          </a:p>
          <a:p>
            <a:pPr marL="228600" indent="-228600">
              <a:lnSpc>
                <a:spcPct val="100000"/>
              </a:lnSpc>
              <a:spcBef>
                <a:spcPts val="0"/>
              </a:spcBef>
            </a:pPr>
            <a:r>
              <a:rPr lang="nl-BE" dirty="0"/>
              <a:t>Grants </a:t>
            </a:r>
            <a:r>
              <a:rPr lang="en-US" dirty="0"/>
              <a:t>for passing on craftsmanship in a master-apprentice trajectory (2018, 2019)</a:t>
            </a:r>
            <a:endParaRPr lang="nl-BE" dirty="0"/>
          </a:p>
          <a:p>
            <a:pPr>
              <a:lnSpc>
                <a:spcPct val="100000"/>
              </a:lnSpc>
              <a:spcBef>
                <a:spcPts val="0"/>
              </a:spcBef>
              <a:buNone/>
            </a:pPr>
            <a:endParaRPr lang="nl-BE" dirty="0"/>
          </a:p>
          <a:p>
            <a:pPr marL="228600" indent="-228600">
              <a:lnSpc>
                <a:spcPct val="100000"/>
              </a:lnSpc>
              <a:spcBef>
                <a:spcPts val="0"/>
              </a:spcBef>
            </a:pPr>
            <a:endParaRPr lang="nl-BE" dirty="0"/>
          </a:p>
          <a:p>
            <a:pPr marL="228600" indent="-228600">
              <a:lnSpc>
                <a:spcPct val="100000"/>
              </a:lnSpc>
              <a:spcBef>
                <a:spcPts val="0"/>
              </a:spcBef>
            </a:pPr>
            <a:endParaRPr lang="nl-BE" dirty="0"/>
          </a:p>
          <a:p>
            <a:pPr marL="228600" indent="-228600">
              <a:lnSpc>
                <a:spcPct val="100000"/>
              </a:lnSpc>
              <a:spcBef>
                <a:spcPts val="0"/>
              </a:spcBef>
            </a:pPr>
            <a:endParaRPr lang="nl-BE" dirty="0"/>
          </a:p>
          <a:p>
            <a:pPr marL="228600" indent="-228600">
              <a:lnSpc>
                <a:spcPct val="100000"/>
              </a:lnSpc>
              <a:spcBef>
                <a:spcPts val="0"/>
              </a:spcBef>
            </a:pPr>
            <a:endParaRPr lang="nl-BE" dirty="0"/>
          </a:p>
          <a:p>
            <a:pPr marL="804600" lvl="1" indent="-228600">
              <a:lnSpc>
                <a:spcPct val="100000"/>
              </a:lnSpc>
              <a:spcBef>
                <a:spcPts val="0"/>
              </a:spcBef>
            </a:pPr>
            <a:endParaRPr lang="nl-BE" dirty="0"/>
          </a:p>
          <a:p>
            <a:pPr>
              <a:lnSpc>
                <a:spcPct val="100000"/>
              </a:lnSpc>
              <a:spcBef>
                <a:spcPts val="0"/>
              </a:spcBef>
              <a:buNone/>
            </a:pPr>
            <a:endParaRPr lang="en-US" dirty="0"/>
          </a:p>
          <a:p>
            <a:pPr>
              <a:lnSpc>
                <a:spcPct val="100000"/>
              </a:lnSpc>
              <a:spcBef>
                <a:spcPts val="0"/>
              </a:spcBef>
              <a:buNone/>
            </a:pPr>
            <a:endParaRPr lang="nl-BE" dirty="0"/>
          </a:p>
          <a:p>
            <a:pPr marL="285750" indent="-285750"/>
            <a:endParaRPr lang="en-US" dirty="0"/>
          </a:p>
          <a:p>
            <a:pPr marL="285750" indent="-285750">
              <a:lnSpc>
                <a:spcPct val="100000"/>
              </a:lnSpc>
              <a:spcBef>
                <a:spcPct val="0"/>
              </a:spcBef>
              <a:spcAft>
                <a:spcPct val="0"/>
              </a:spcAft>
              <a:buFont typeface="Wingdings,Sans-Serif"/>
              <a:buChar char="§"/>
            </a:pPr>
            <a:endParaRPr lang="en-US" dirty="0"/>
          </a:p>
          <a:p>
            <a:pPr marL="228600" indent="-228600">
              <a:buFont typeface="Wingdings,Sans-Serif"/>
              <a:buChar char="§"/>
            </a:pPr>
            <a:endParaRPr lang="nl-NL" dirty="0"/>
          </a:p>
          <a:p>
            <a:endParaRPr lang="nl-NL" dirty="0"/>
          </a:p>
        </p:txBody>
      </p:sp>
    </p:spTree>
    <p:extLst>
      <p:ext uri="{BB962C8B-B14F-4D97-AF65-F5344CB8AC3E}">
        <p14:creationId xmlns:p14="http://schemas.microsoft.com/office/powerpoint/2010/main" val="1667146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9DC74-1727-47EB-9CD2-4D552B34E7E8}"/>
              </a:ext>
            </a:extLst>
          </p:cNvPr>
          <p:cNvSpPr>
            <a:spLocks noGrp="1"/>
          </p:cNvSpPr>
          <p:nvPr>
            <p:ph type="title"/>
          </p:nvPr>
        </p:nvSpPr>
        <p:spPr/>
        <p:txBody>
          <a:bodyPr/>
          <a:lstStyle/>
          <a:p>
            <a:r>
              <a:rPr lang="nl-NL" dirty="0" err="1"/>
              <a:t>Flemish</a:t>
            </a:r>
            <a:r>
              <a:rPr lang="nl-NL" dirty="0"/>
              <a:t> </a:t>
            </a:r>
            <a:r>
              <a:rPr lang="nl-NL" dirty="0" err="1"/>
              <a:t>Parliament</a:t>
            </a:r>
            <a:r>
              <a:rPr lang="nl-NL" dirty="0"/>
              <a:t> Act on </a:t>
            </a:r>
            <a:r>
              <a:rPr lang="nl-NL" dirty="0" err="1"/>
              <a:t>Cultural</a:t>
            </a:r>
            <a:r>
              <a:rPr lang="nl-NL" dirty="0"/>
              <a:t> Heritage (2017)</a:t>
            </a:r>
          </a:p>
        </p:txBody>
      </p:sp>
      <p:sp>
        <p:nvSpPr>
          <p:cNvPr id="3" name="Tijdelijke aanduiding voor inhoud 2">
            <a:extLst>
              <a:ext uri="{FF2B5EF4-FFF2-40B4-BE49-F238E27FC236}">
                <a16:creationId xmlns:a16="http://schemas.microsoft.com/office/drawing/2014/main" id="{9F037611-FB7A-4B08-BC46-BADF32947D09}"/>
              </a:ext>
            </a:extLst>
          </p:cNvPr>
          <p:cNvSpPr>
            <a:spLocks noGrp="1"/>
          </p:cNvSpPr>
          <p:nvPr>
            <p:ph sz="half" idx="1"/>
          </p:nvPr>
        </p:nvSpPr>
        <p:spPr/>
        <p:txBody>
          <a:bodyPr vert="horz" lIns="0" tIns="0" rIns="0" bIns="0" rtlCol="0" anchor="t">
            <a:noAutofit/>
          </a:bodyPr>
          <a:lstStyle/>
          <a:p>
            <a:r>
              <a:rPr lang="nl-BE" dirty="0" err="1"/>
              <a:t>recognises</a:t>
            </a:r>
            <a:r>
              <a:rPr lang="nl-BE" dirty="0"/>
              <a:t> </a:t>
            </a:r>
            <a:r>
              <a:rPr lang="nl-BE" dirty="0" err="1"/>
              <a:t>and</a:t>
            </a:r>
            <a:r>
              <a:rPr lang="nl-BE" dirty="0"/>
              <a:t> </a:t>
            </a:r>
            <a:r>
              <a:rPr lang="nl-BE" dirty="0" err="1"/>
              <a:t>subsidises</a:t>
            </a:r>
            <a:endParaRPr lang="nl-BE" dirty="0"/>
          </a:p>
          <a:p>
            <a:pPr lvl="1"/>
            <a:r>
              <a:rPr lang="en-US" dirty="0">
                <a:latin typeface="FlandersArtSans-Regular"/>
              </a:rPr>
              <a:t>a cultural heritage </a:t>
            </a:r>
            <a:r>
              <a:rPr lang="en-US" dirty="0" err="1">
                <a:latin typeface="FlandersArtSans-Regular"/>
              </a:rPr>
              <a:t>organisation</a:t>
            </a:r>
            <a:r>
              <a:rPr lang="en-US" dirty="0">
                <a:latin typeface="FlandersArtSans-Regular"/>
              </a:rPr>
              <a:t> that focuses solely on intangible </a:t>
            </a:r>
            <a:r>
              <a:rPr lang="en-US" dirty="0">
                <a:solidFill>
                  <a:srgbClr val="9B9B9B"/>
                </a:solidFill>
                <a:latin typeface="FlandersArtSans-Regular"/>
              </a:rPr>
              <a:t>cultural heritage </a:t>
            </a:r>
            <a:r>
              <a:rPr lang="en-US" dirty="0">
                <a:latin typeface="FlandersArtSans-Regular"/>
              </a:rPr>
              <a:t>(NEW): </a:t>
            </a:r>
          </a:p>
          <a:p>
            <a:pPr lvl="2"/>
            <a:r>
              <a:rPr lang="en-US" dirty="0">
                <a:latin typeface="FlandersArtSans-Regular"/>
              </a:rPr>
              <a:t>Workshop intangible heritage</a:t>
            </a:r>
          </a:p>
          <a:p>
            <a:pPr lvl="1"/>
            <a:r>
              <a:rPr lang="en-US" dirty="0">
                <a:latin typeface="FlandersArtSans-Regular"/>
              </a:rPr>
              <a:t>cultural heritage </a:t>
            </a:r>
            <a:r>
              <a:rPr lang="en-US" dirty="0" err="1">
                <a:latin typeface="FlandersArtSans-Regular"/>
              </a:rPr>
              <a:t>organisations</a:t>
            </a:r>
            <a:r>
              <a:rPr lang="en-US" dirty="0">
                <a:latin typeface="FlandersArtSans-Regular"/>
              </a:rPr>
              <a:t> for a service role at </a:t>
            </a:r>
            <a:r>
              <a:rPr lang="en-US" dirty="0">
                <a:solidFill>
                  <a:srgbClr val="9B9B9B"/>
                </a:solidFill>
                <a:latin typeface="FlandersArtSans-Regular"/>
              </a:rPr>
              <a:t>Flemish</a:t>
            </a:r>
            <a:r>
              <a:rPr lang="en-US" dirty="0">
                <a:latin typeface="FlandersArtSans-Regular"/>
              </a:rPr>
              <a:t> level on a particular heritage </a:t>
            </a:r>
            <a:r>
              <a:rPr lang="en-US" dirty="0" err="1">
                <a:latin typeface="FlandersArtSans-Regular"/>
              </a:rPr>
              <a:t>specialisation</a:t>
            </a:r>
            <a:r>
              <a:rPr lang="en-US" dirty="0">
                <a:latin typeface="FlandersArtSans-Regular"/>
              </a:rPr>
              <a:t> or a particular theme (NEW), for ICH these are (according the UNESCO domains):</a:t>
            </a:r>
          </a:p>
          <a:p>
            <a:pPr lvl="2"/>
            <a:r>
              <a:rPr lang="en-US" dirty="0">
                <a:latin typeface="FlandersArtSans-Regular"/>
              </a:rPr>
              <a:t>ETWIE	 X Histories</a:t>
            </a:r>
          </a:p>
          <a:p>
            <a:pPr lvl="2"/>
            <a:r>
              <a:rPr lang="en-US" dirty="0">
                <a:latin typeface="FlandersArtSans-Regular"/>
              </a:rPr>
              <a:t>CAG	 X CEMPER</a:t>
            </a:r>
          </a:p>
          <a:p>
            <a:pPr lvl="2"/>
            <a:r>
              <a:rPr lang="en-US" dirty="0">
                <a:latin typeface="FlandersArtSans-Regular"/>
              </a:rPr>
              <a:t>CRAFTS 	 X CRKC - PARCUM</a:t>
            </a:r>
            <a:endParaRPr lang="en-US" dirty="0"/>
          </a:p>
          <a:p>
            <a:pPr>
              <a:lnSpc>
                <a:spcPct val="100000"/>
              </a:lnSpc>
              <a:spcBef>
                <a:spcPts val="0"/>
              </a:spcBef>
              <a:buNone/>
            </a:pPr>
            <a:endParaRPr lang="nl-BE" dirty="0"/>
          </a:p>
          <a:p>
            <a:pPr marL="285750" indent="-285750"/>
            <a:endParaRPr lang="en-US" dirty="0"/>
          </a:p>
          <a:p>
            <a:pPr marL="285750" indent="-285750">
              <a:lnSpc>
                <a:spcPct val="100000"/>
              </a:lnSpc>
              <a:spcBef>
                <a:spcPct val="0"/>
              </a:spcBef>
              <a:spcAft>
                <a:spcPct val="0"/>
              </a:spcAft>
              <a:buFont typeface="Wingdings,Sans-Serif"/>
              <a:buChar char="§"/>
            </a:pPr>
            <a:endParaRPr lang="en-US" dirty="0"/>
          </a:p>
          <a:p>
            <a:pPr marL="228600" indent="-228600">
              <a:buFont typeface="Wingdings,Sans-Serif"/>
              <a:buChar char="§"/>
            </a:pPr>
            <a:endParaRPr lang="nl-NL" dirty="0"/>
          </a:p>
          <a:p>
            <a:endParaRPr lang="nl-NL" dirty="0"/>
          </a:p>
        </p:txBody>
      </p:sp>
    </p:spTree>
    <p:extLst>
      <p:ext uri="{BB962C8B-B14F-4D97-AF65-F5344CB8AC3E}">
        <p14:creationId xmlns:p14="http://schemas.microsoft.com/office/powerpoint/2010/main" val="3991801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9DC74-1727-47EB-9CD2-4D552B34E7E8}"/>
              </a:ext>
            </a:extLst>
          </p:cNvPr>
          <p:cNvSpPr>
            <a:spLocks noGrp="1"/>
          </p:cNvSpPr>
          <p:nvPr>
            <p:ph type="title"/>
          </p:nvPr>
        </p:nvSpPr>
        <p:spPr>
          <a:xfrm>
            <a:off x="996314" y="185243"/>
            <a:ext cx="7416000" cy="1116000"/>
          </a:xfrm>
        </p:spPr>
        <p:txBody>
          <a:bodyPr/>
          <a:lstStyle/>
          <a:p>
            <a:r>
              <a:rPr lang="nl-NL" dirty="0" err="1"/>
              <a:t>Flemish</a:t>
            </a:r>
            <a:r>
              <a:rPr lang="nl-NL" dirty="0"/>
              <a:t> </a:t>
            </a:r>
            <a:r>
              <a:rPr lang="nl-NL" dirty="0" err="1"/>
              <a:t>Parliament</a:t>
            </a:r>
            <a:r>
              <a:rPr lang="nl-NL" dirty="0"/>
              <a:t> Act on </a:t>
            </a:r>
            <a:r>
              <a:rPr lang="nl-NL" dirty="0" err="1"/>
              <a:t>Cultural</a:t>
            </a:r>
            <a:r>
              <a:rPr lang="nl-NL" dirty="0"/>
              <a:t> Heritage (2017)</a:t>
            </a:r>
          </a:p>
        </p:txBody>
      </p:sp>
      <p:sp>
        <p:nvSpPr>
          <p:cNvPr id="3" name="Tijdelijke aanduiding voor inhoud 2">
            <a:extLst>
              <a:ext uri="{FF2B5EF4-FFF2-40B4-BE49-F238E27FC236}">
                <a16:creationId xmlns:a16="http://schemas.microsoft.com/office/drawing/2014/main" id="{9F037611-FB7A-4B08-BC46-BADF32947D09}"/>
              </a:ext>
            </a:extLst>
          </p:cNvPr>
          <p:cNvSpPr>
            <a:spLocks noGrp="1"/>
          </p:cNvSpPr>
          <p:nvPr>
            <p:ph sz="half" idx="1"/>
          </p:nvPr>
        </p:nvSpPr>
        <p:spPr>
          <a:xfrm>
            <a:off x="1241557" y="1301636"/>
            <a:ext cx="7606323" cy="4163360"/>
          </a:xfrm>
        </p:spPr>
        <p:txBody>
          <a:bodyPr vert="horz" lIns="0" tIns="0" rIns="0" bIns="0" rtlCol="0" anchor="t">
            <a:noAutofit/>
          </a:bodyPr>
          <a:lstStyle/>
          <a:p>
            <a:r>
              <a:rPr lang="nl-BE" dirty="0" err="1"/>
              <a:t>recognises</a:t>
            </a:r>
            <a:r>
              <a:rPr lang="nl-BE" dirty="0"/>
              <a:t> </a:t>
            </a:r>
            <a:r>
              <a:rPr lang="nl-BE" dirty="0" err="1"/>
              <a:t>and</a:t>
            </a:r>
            <a:r>
              <a:rPr lang="nl-BE" dirty="0"/>
              <a:t> </a:t>
            </a:r>
            <a:r>
              <a:rPr lang="nl-BE" dirty="0" err="1"/>
              <a:t>subsidises</a:t>
            </a:r>
            <a:endParaRPr lang="nl-BE" dirty="0"/>
          </a:p>
          <a:p>
            <a:pPr lvl="1"/>
            <a:r>
              <a:rPr lang="en-US" dirty="0">
                <a:latin typeface="FlandersArtSans-Regular"/>
              </a:rPr>
              <a:t>intermunicipal partnerships (“cultural heritage covenants”) for a service role at regional level, to support cultural heritage communities, with regard to the care for and handling of (intangible) cultural heritage</a:t>
            </a:r>
          </a:p>
          <a:p>
            <a:pPr marL="288000" lvl="1" indent="0">
              <a:buNone/>
            </a:pPr>
            <a:endParaRPr lang="en-US" dirty="0">
              <a:latin typeface="FlandersArtSans-Regular"/>
            </a:endParaRPr>
          </a:p>
          <a:p>
            <a:pPr lvl="1"/>
            <a:r>
              <a:rPr lang="en-US" dirty="0">
                <a:latin typeface="FlandersArtSans-Regular"/>
              </a:rPr>
              <a:t>Museums, archives and heritage libraries</a:t>
            </a:r>
            <a:br>
              <a:rPr lang="en-US" dirty="0">
                <a:latin typeface="FlandersArtSans-Regular"/>
              </a:rPr>
            </a:br>
            <a:endParaRPr lang="en-US" dirty="0">
              <a:latin typeface="FlandersArtSans-Regular"/>
            </a:endParaRPr>
          </a:p>
          <a:p>
            <a:pPr lvl="1"/>
            <a:r>
              <a:rPr lang="en-US" dirty="0">
                <a:solidFill>
                  <a:srgbClr val="9B9B9B"/>
                </a:solidFill>
                <a:latin typeface="FlandersArtSans-Regular"/>
              </a:rPr>
              <a:t>FARO. Flemish Interface for cultural heritage</a:t>
            </a:r>
            <a:br>
              <a:rPr lang="en-US" dirty="0">
                <a:solidFill>
                  <a:srgbClr val="9B9B9B"/>
                </a:solidFill>
                <a:latin typeface="FlandersArtSans-Regular"/>
              </a:rPr>
            </a:br>
            <a:r>
              <a:rPr lang="en-US" dirty="0">
                <a:solidFill>
                  <a:srgbClr val="9B9B9B"/>
                </a:solidFill>
                <a:latin typeface="FlandersArtSans-Regular"/>
              </a:rPr>
              <a:t>&gt; supports the tangible (moveable) and intangible cultural heritage sector </a:t>
            </a:r>
            <a:br>
              <a:rPr lang="en-US" dirty="0">
                <a:solidFill>
                  <a:srgbClr val="FF0000"/>
                </a:solidFill>
                <a:latin typeface="FlandersArtSans-Regular"/>
              </a:rPr>
            </a:br>
            <a:endParaRPr lang="en-US" dirty="0">
              <a:latin typeface="FlandersArtSans-Regular"/>
            </a:endParaRPr>
          </a:p>
          <a:p>
            <a:pPr lvl="0"/>
            <a:r>
              <a:rPr lang="nl-BE" dirty="0">
                <a:solidFill>
                  <a:prstClr val="black"/>
                </a:solidFill>
              </a:rPr>
              <a:t>The </a:t>
            </a:r>
            <a:r>
              <a:rPr lang="nl-BE" dirty="0" err="1">
                <a:solidFill>
                  <a:prstClr val="black"/>
                </a:solidFill>
              </a:rPr>
              <a:t>possibility</a:t>
            </a:r>
            <a:r>
              <a:rPr lang="nl-BE" dirty="0">
                <a:solidFill>
                  <a:prstClr val="black"/>
                </a:solidFill>
              </a:rPr>
              <a:t> of </a:t>
            </a:r>
            <a:r>
              <a:rPr lang="nl-BE" dirty="0" err="1">
                <a:solidFill>
                  <a:prstClr val="black"/>
                </a:solidFill>
              </a:rPr>
              <a:t>projectfunding</a:t>
            </a:r>
            <a:endParaRPr lang="nl-BE" dirty="0">
              <a:solidFill>
                <a:prstClr val="black"/>
              </a:solidFill>
            </a:endParaRPr>
          </a:p>
          <a:p>
            <a:pPr lvl="1"/>
            <a:r>
              <a:rPr lang="nl-BE" dirty="0">
                <a:solidFill>
                  <a:srgbClr val="9B9B9B"/>
                </a:solidFill>
              </a:rPr>
              <a:t>The </a:t>
            </a:r>
            <a:r>
              <a:rPr lang="nl-BE" dirty="0" err="1">
                <a:solidFill>
                  <a:srgbClr val="9B9B9B"/>
                </a:solidFill>
              </a:rPr>
              <a:t>assessing</a:t>
            </a:r>
            <a:r>
              <a:rPr lang="nl-BE" dirty="0">
                <a:solidFill>
                  <a:srgbClr val="9B9B9B"/>
                </a:solidFill>
              </a:rPr>
              <a:t> of </a:t>
            </a:r>
            <a:r>
              <a:rPr lang="nl-BE" dirty="0" err="1">
                <a:solidFill>
                  <a:srgbClr val="9B9B9B"/>
                </a:solidFill>
              </a:rPr>
              <a:t>intangible</a:t>
            </a:r>
            <a:r>
              <a:rPr lang="nl-BE" dirty="0">
                <a:solidFill>
                  <a:srgbClr val="9B9B9B"/>
                </a:solidFill>
              </a:rPr>
              <a:t> </a:t>
            </a:r>
            <a:r>
              <a:rPr lang="nl-BE" dirty="0" err="1">
                <a:solidFill>
                  <a:srgbClr val="9B9B9B"/>
                </a:solidFill>
              </a:rPr>
              <a:t>cultural</a:t>
            </a:r>
            <a:r>
              <a:rPr lang="nl-BE" dirty="0">
                <a:solidFill>
                  <a:srgbClr val="9B9B9B"/>
                </a:solidFill>
              </a:rPr>
              <a:t> </a:t>
            </a:r>
            <a:r>
              <a:rPr lang="nl-BE" dirty="0" err="1">
                <a:solidFill>
                  <a:srgbClr val="9B9B9B"/>
                </a:solidFill>
              </a:rPr>
              <a:t>heritage</a:t>
            </a:r>
            <a:r>
              <a:rPr lang="nl-BE" dirty="0">
                <a:solidFill>
                  <a:srgbClr val="9B9B9B"/>
                </a:solidFill>
              </a:rPr>
              <a:t> </a:t>
            </a:r>
            <a:r>
              <a:rPr lang="nl-BE" dirty="0" err="1">
                <a:solidFill>
                  <a:srgbClr val="9B9B9B"/>
                </a:solidFill>
              </a:rPr>
              <a:t>significance</a:t>
            </a:r>
            <a:endParaRPr lang="nl-BE" dirty="0">
              <a:solidFill>
                <a:srgbClr val="9B9B9B"/>
              </a:solidFill>
            </a:endParaRPr>
          </a:p>
          <a:p>
            <a:pPr marL="288000" lvl="1" indent="0">
              <a:buNone/>
            </a:pPr>
            <a:endParaRPr lang="nl-BE" dirty="0"/>
          </a:p>
          <a:p>
            <a:pPr marL="285750" indent="-285750"/>
            <a:endParaRPr lang="en-US" dirty="0"/>
          </a:p>
          <a:p>
            <a:pPr marL="285750" indent="-285750">
              <a:lnSpc>
                <a:spcPct val="100000"/>
              </a:lnSpc>
              <a:spcBef>
                <a:spcPct val="0"/>
              </a:spcBef>
              <a:spcAft>
                <a:spcPct val="0"/>
              </a:spcAft>
              <a:buFont typeface="Wingdings,Sans-Serif"/>
              <a:buChar char="§"/>
            </a:pPr>
            <a:endParaRPr lang="en-US" dirty="0"/>
          </a:p>
          <a:p>
            <a:pPr marL="228600" indent="-228600">
              <a:buFont typeface="Wingdings,Sans-Serif"/>
              <a:buChar char="§"/>
            </a:pPr>
            <a:endParaRPr lang="nl-NL" dirty="0"/>
          </a:p>
          <a:p>
            <a:endParaRPr lang="nl-NL" dirty="0"/>
          </a:p>
        </p:txBody>
      </p:sp>
    </p:spTree>
    <p:extLst>
      <p:ext uri="{BB962C8B-B14F-4D97-AF65-F5344CB8AC3E}">
        <p14:creationId xmlns:p14="http://schemas.microsoft.com/office/powerpoint/2010/main" val="829313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1643830" y="0"/>
            <a:ext cx="7500170" cy="6858000"/>
          </a:xfrm>
        </p:spPr>
      </p:pic>
      <p:grpSp>
        <p:nvGrpSpPr>
          <p:cNvPr id="12" name="Groep 11"/>
          <p:cNvGrpSpPr/>
          <p:nvPr/>
        </p:nvGrpSpPr>
        <p:grpSpPr>
          <a:xfrm>
            <a:off x="14765" y="0"/>
            <a:ext cx="6213234" cy="6887536"/>
            <a:chOff x="302306" y="288000"/>
            <a:chExt cx="6019200" cy="6292459"/>
          </a:xfrm>
          <a:solidFill>
            <a:schemeClr val="accent1"/>
          </a:solidFill>
        </p:grpSpPr>
        <p:sp>
          <p:nvSpPr>
            <p:cNvPr id="13" name="Rechthoek 12"/>
            <p:cNvSpPr>
              <a:spLocks/>
            </p:cNvSpPr>
            <p:nvPr/>
          </p:nvSpPr>
          <p:spPr>
            <a:xfrm flipV="1">
              <a:off x="302306" y="314984"/>
              <a:ext cx="4248000" cy="6265475"/>
            </a:xfrm>
            <a:prstGeom prst="rect">
              <a:avLst/>
            </a:prstGeom>
            <a:solidFill>
              <a:srgbClr val="2B979D"/>
            </a:solidFill>
            <a:ln>
              <a:solidFill>
                <a:srgbClr val="2B979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Rechthoekige driehoek 13"/>
            <p:cNvSpPr/>
            <p:nvPr/>
          </p:nvSpPr>
          <p:spPr>
            <a:xfrm flipV="1">
              <a:off x="4536000" y="288000"/>
              <a:ext cx="1785506" cy="6264000"/>
            </a:xfrm>
            <a:prstGeom prst="rtTriangle">
              <a:avLst/>
            </a:prstGeom>
            <a:solidFill>
              <a:srgbClr val="2B979D"/>
            </a:solidFill>
            <a:ln>
              <a:solidFill>
                <a:srgbClr val="2B979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5" name="Titel 4"/>
          <p:cNvSpPr>
            <a:spLocks noGrp="1"/>
          </p:cNvSpPr>
          <p:nvPr>
            <p:ph type="ctrTitle"/>
          </p:nvPr>
        </p:nvSpPr>
        <p:spPr>
          <a:xfrm>
            <a:off x="10598246" y="3605177"/>
            <a:ext cx="3456131" cy="1800000"/>
          </a:xfrm>
        </p:spPr>
        <p:txBody>
          <a:bodyPr/>
          <a:lstStyle/>
          <a:p>
            <a:endParaRPr lang="nl-BE"/>
          </a:p>
        </p:txBody>
      </p:sp>
      <p:sp>
        <p:nvSpPr>
          <p:cNvPr id="6" name="Tijdelijke aanduiding voor inhoud 5"/>
          <p:cNvSpPr>
            <a:spLocks noGrp="1"/>
          </p:cNvSpPr>
          <p:nvPr>
            <p:ph sz="quarter" idx="13"/>
          </p:nvPr>
        </p:nvSpPr>
        <p:spPr>
          <a:xfrm>
            <a:off x="488494" y="1757420"/>
            <a:ext cx="3392383" cy="5539279"/>
          </a:xfrm>
        </p:spPr>
        <p:txBody>
          <a:bodyPr vert="horz" lIns="0" tIns="0" rIns="0" bIns="45720" rtlCol="0" anchor="t">
            <a:noAutofit/>
          </a:bodyPr>
          <a:lstStyle/>
          <a:p>
            <a:r>
              <a:rPr lang="nl-NL" sz="5400" dirty="0">
                <a:solidFill>
                  <a:prstClr val="black"/>
                </a:solidFill>
                <a:latin typeface="FlandersArtSans-Bold" panose="00000800000000000000" pitchFamily="2" charset="0"/>
                <a:ea typeface="+mj-ea"/>
              </a:rPr>
              <a:t>How does</a:t>
            </a:r>
          </a:p>
          <a:p>
            <a:endParaRPr lang="nl-NL" sz="5400" dirty="0">
              <a:solidFill>
                <a:prstClr val="black"/>
              </a:solidFill>
              <a:latin typeface="FlandersArtSans-Bold" panose="00000800000000000000" pitchFamily="2" charset="0"/>
              <a:ea typeface="+mj-ea"/>
            </a:endParaRPr>
          </a:p>
          <a:p>
            <a:r>
              <a:rPr lang="nl-NL" sz="5400" dirty="0">
                <a:solidFill>
                  <a:prstClr val="black"/>
                </a:solidFill>
                <a:latin typeface="FlandersArtSans-Bold" panose="00000800000000000000" pitchFamily="2" charset="0"/>
                <a:ea typeface="+mj-ea"/>
              </a:rPr>
              <a:t>the policy</a:t>
            </a:r>
          </a:p>
          <a:p>
            <a:endParaRPr lang="nl-NL" sz="5400" dirty="0">
              <a:solidFill>
                <a:prstClr val="black"/>
              </a:solidFill>
              <a:latin typeface="FlandersArtSans-Bold" panose="00000800000000000000" pitchFamily="2" charset="0"/>
              <a:ea typeface="+mj-ea"/>
            </a:endParaRPr>
          </a:p>
          <a:p>
            <a:r>
              <a:rPr lang="nl-NL" sz="5400" dirty="0" err="1">
                <a:solidFill>
                  <a:prstClr val="black"/>
                </a:solidFill>
                <a:latin typeface="FlandersArtSans-Bold" panose="00000800000000000000" pitchFamily="2" charset="0"/>
                <a:ea typeface="+mj-ea"/>
              </a:rPr>
              <a:t>for</a:t>
            </a:r>
            <a:endParaRPr lang="nl-NL" sz="5400" dirty="0">
              <a:solidFill>
                <a:prstClr val="black"/>
              </a:solidFill>
              <a:latin typeface="FlandersArtSans-Bold" panose="00000800000000000000" pitchFamily="2" charset="0"/>
              <a:ea typeface="+mj-ea"/>
            </a:endParaRPr>
          </a:p>
          <a:p>
            <a:endParaRPr lang="nl-NL" sz="5400" dirty="0">
              <a:solidFill>
                <a:prstClr val="black"/>
              </a:solidFill>
              <a:latin typeface="FlandersArtSans-Bold" panose="00000800000000000000" pitchFamily="2" charset="0"/>
              <a:ea typeface="+mj-ea"/>
            </a:endParaRPr>
          </a:p>
          <a:p>
            <a:r>
              <a:rPr lang="nl-NL" sz="5400" dirty="0">
                <a:solidFill>
                  <a:prstClr val="black"/>
                </a:solidFill>
                <a:latin typeface="FlandersArtSans-Bold" panose="00000800000000000000" pitchFamily="2" charset="0"/>
                <a:ea typeface="+mj-ea"/>
              </a:rPr>
              <a:t>museums</a:t>
            </a:r>
          </a:p>
          <a:p>
            <a:endParaRPr lang="nl-NL" sz="5400" dirty="0">
              <a:solidFill>
                <a:prstClr val="black"/>
              </a:solidFill>
              <a:latin typeface="FlandersArtSans-Bold" panose="00000800000000000000" pitchFamily="2" charset="0"/>
              <a:ea typeface="+mj-ea"/>
            </a:endParaRPr>
          </a:p>
          <a:p>
            <a:r>
              <a:rPr lang="nl-NL" sz="5400" dirty="0" err="1">
                <a:solidFill>
                  <a:prstClr val="black"/>
                </a:solidFill>
                <a:latin typeface="FlandersArtSans-Bold" panose="00000800000000000000" pitchFamily="2" charset="0"/>
                <a:ea typeface="+mj-ea"/>
              </a:rPr>
              <a:t>and</a:t>
            </a:r>
            <a:r>
              <a:rPr lang="nl-NL" sz="5400" dirty="0">
                <a:solidFill>
                  <a:prstClr val="black"/>
                </a:solidFill>
                <a:latin typeface="FlandersArtSans-Bold" panose="00000800000000000000" pitchFamily="2" charset="0"/>
                <a:ea typeface="+mj-ea"/>
              </a:rPr>
              <a:t> </a:t>
            </a:r>
            <a:r>
              <a:rPr lang="nl-NL" sz="5400" dirty="0" err="1">
                <a:solidFill>
                  <a:prstClr val="black"/>
                </a:solidFill>
                <a:latin typeface="FlandersArtSans-Bold" panose="00000800000000000000" pitchFamily="2" charset="0"/>
                <a:ea typeface="+mj-ea"/>
              </a:rPr>
              <a:t>for</a:t>
            </a:r>
            <a:endParaRPr lang="nl-NL" sz="5400" dirty="0">
              <a:solidFill>
                <a:prstClr val="black"/>
              </a:solidFill>
              <a:latin typeface="FlandersArtSans-Bold" panose="00000800000000000000" pitchFamily="2" charset="0"/>
              <a:ea typeface="+mj-ea"/>
            </a:endParaRPr>
          </a:p>
          <a:p>
            <a:endParaRPr lang="nl-NL" sz="5400" dirty="0">
              <a:solidFill>
                <a:prstClr val="black"/>
              </a:solidFill>
              <a:latin typeface="FlandersArtSans-Bold" panose="00000800000000000000" pitchFamily="2" charset="0"/>
              <a:ea typeface="+mj-ea"/>
            </a:endParaRPr>
          </a:p>
          <a:p>
            <a:r>
              <a:rPr lang="nl-NL" sz="5400" dirty="0">
                <a:solidFill>
                  <a:prstClr val="black"/>
                </a:solidFill>
                <a:latin typeface="FlandersArtSans-Bold" panose="00000800000000000000" pitchFamily="2" charset="0"/>
                <a:ea typeface="+mj-ea"/>
              </a:rPr>
              <a:t>ICH </a:t>
            </a:r>
          </a:p>
          <a:p>
            <a:endParaRPr lang="nl-NL" sz="5400" dirty="0">
              <a:solidFill>
                <a:prstClr val="black"/>
              </a:solidFill>
              <a:latin typeface="FlandersArtSans-Bold" panose="00000800000000000000" pitchFamily="2" charset="0"/>
              <a:ea typeface="+mj-ea"/>
            </a:endParaRPr>
          </a:p>
          <a:p>
            <a:r>
              <a:rPr lang="nl-NL" sz="5400" dirty="0" err="1">
                <a:solidFill>
                  <a:prstClr val="black"/>
                </a:solidFill>
                <a:latin typeface="FlandersArtSans-Bold" panose="00000800000000000000" pitchFamily="2" charset="0"/>
                <a:ea typeface="+mj-ea"/>
              </a:rPr>
              <a:t>correlate</a:t>
            </a:r>
            <a:r>
              <a:rPr lang="nl-BE" sz="5400" b="0" i="0" dirty="0">
                <a:latin typeface="FlandersArtSans-Bold"/>
              </a:rPr>
              <a:t>?</a:t>
            </a:r>
          </a:p>
          <a:p>
            <a:pPr lvl="0" algn="l" rtl="0">
              <a:buChar char="•"/>
            </a:pPr>
            <a:endParaRPr lang="nl-BE" b="0" i="0" u="none" strike="noStrike" dirty="0">
              <a:solidFill>
                <a:srgbClr val="000000"/>
              </a:solidFill>
              <a:latin typeface="FlandersArtSans-Bold"/>
              <a:ea typeface="Arial"/>
              <a:cs typeface="Arial"/>
            </a:endParaRPr>
          </a:p>
        </p:txBody>
      </p:sp>
      <p:sp>
        <p:nvSpPr>
          <p:cNvPr id="2" name="Titel 15">
            <a:extLst>
              <a:ext uri="{FF2B5EF4-FFF2-40B4-BE49-F238E27FC236}">
                <a16:creationId xmlns:a16="http://schemas.microsoft.com/office/drawing/2014/main" id="{0B06C32C-185F-494A-B06B-67A4EF96E05A}"/>
              </a:ext>
            </a:extLst>
          </p:cNvPr>
          <p:cNvSpPr txBox="1">
            <a:spLocks/>
          </p:cNvSpPr>
          <p:nvPr/>
        </p:nvSpPr>
        <p:spPr>
          <a:xfrm>
            <a:off x="635712" y="1326343"/>
            <a:ext cx="3816000" cy="709541"/>
          </a:xfrm>
          <a:prstGeom prst="rect">
            <a:avLst/>
          </a:prstGeom>
        </p:spPr>
        <p:txBody>
          <a:bodyPr vert="horz" lIns="0" tIns="0" rIns="0" bIns="0" rtlCol="0" anchor="b" anchorCtr="0">
            <a:noAutofit/>
          </a:bodyPr>
          <a:lstStyle>
            <a:lvl1pPr algn="l" defTabSz="914400" rtl="0" eaLnBrk="1" latinLnBrk="0" hangingPunct="1">
              <a:lnSpc>
                <a:spcPts val="3800"/>
              </a:lnSpc>
              <a:spcBef>
                <a:spcPct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endParaRPr lang="nl-BE" sz="3200" dirty="0"/>
          </a:p>
        </p:txBody>
      </p:sp>
      <p:pic>
        <p:nvPicPr>
          <p:cNvPr id="3" name="Afbeelding 2">
            <a:extLst>
              <a:ext uri="{FF2B5EF4-FFF2-40B4-BE49-F238E27FC236}">
                <a16:creationId xmlns:a16="http://schemas.microsoft.com/office/drawing/2014/main" id="{FA25AC0B-9456-4F75-8E22-E7FA7AB52D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924" y="270385"/>
            <a:ext cx="1696335" cy="720000"/>
          </a:xfrm>
          <a:prstGeom prst="rect">
            <a:avLst/>
          </a:prstGeom>
        </p:spPr>
      </p:pic>
    </p:spTree>
    <p:extLst>
      <p:ext uri="{BB962C8B-B14F-4D97-AF65-F5344CB8AC3E}">
        <p14:creationId xmlns:p14="http://schemas.microsoft.com/office/powerpoint/2010/main" val="3780635426"/>
      </p:ext>
    </p:extLst>
  </p:cSld>
  <p:clrMapOvr>
    <a:masterClrMapping/>
  </p:clrMapOvr>
</p:sld>
</file>

<file path=ppt/theme/theme1.xml><?xml version="1.0" encoding="utf-8"?>
<a:theme xmlns:a="http://schemas.openxmlformats.org/drawingml/2006/main" name="PPT Vlaanderen is cultuur_logo verbeelding werktFIN">
  <a:themeElements>
    <a:clrScheme name="CJSM">
      <a:dk1>
        <a:sysClr val="windowText" lastClr="000000"/>
      </a:dk1>
      <a:lt1>
        <a:sysClr val="window" lastClr="FFFFFF"/>
      </a:lt1>
      <a:dk2>
        <a:srgbClr val="2B979D"/>
      </a:dk2>
      <a:lt2>
        <a:srgbClr val="CC5621"/>
      </a:lt2>
      <a:accent1>
        <a:srgbClr val="5D6009"/>
      </a:accent1>
      <a:accent2>
        <a:srgbClr val="2B979D"/>
      </a:accent2>
      <a:accent3>
        <a:srgbClr val="CC5621"/>
      </a:accent3>
      <a:accent4>
        <a:srgbClr val="5D6009"/>
      </a:accent4>
      <a:accent5>
        <a:srgbClr val="000000"/>
      </a:accent5>
      <a:accent6>
        <a:srgbClr val="FFFFFF"/>
      </a:accent6>
      <a:hlink>
        <a:srgbClr val="000000"/>
      </a:hlink>
      <a:folHlink>
        <a:srgbClr val="000000"/>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Vlaanderen is cultuur_logo verbeelding werktFIN.potx" id="{2B0FB2BF-95F7-4DB6-B4EC-9F3AC117FFD3}" vid="{EFBF05BD-FF86-4FC1-969D-0C5DDB431B50}"/>
    </a:ext>
  </a:extLst>
</a:theme>
</file>

<file path=ppt/theme/theme2.xml><?xml version="1.0" encoding="utf-8"?>
<a:theme xmlns:a="http://schemas.openxmlformats.org/drawingml/2006/main" name="Aangepast ontwerp">
  <a:themeElements>
    <a:clrScheme name="CJSM">
      <a:dk1>
        <a:sysClr val="windowText" lastClr="000000"/>
      </a:dk1>
      <a:lt1>
        <a:sysClr val="window" lastClr="FFFFFF"/>
      </a:lt1>
      <a:dk2>
        <a:srgbClr val="2B979D"/>
      </a:dk2>
      <a:lt2>
        <a:srgbClr val="CC5621"/>
      </a:lt2>
      <a:accent1>
        <a:srgbClr val="5D6009"/>
      </a:accent1>
      <a:accent2>
        <a:srgbClr val="2B979D"/>
      </a:accent2>
      <a:accent3>
        <a:srgbClr val="CC5621"/>
      </a:accent3>
      <a:accent4>
        <a:srgbClr val="5D6009"/>
      </a:accent4>
      <a:accent5>
        <a:srgbClr val="000000"/>
      </a:accent5>
      <a:accent6>
        <a:srgbClr val="FFFFFF"/>
      </a:accent6>
      <a:hlink>
        <a:srgbClr val="000000"/>
      </a:hlink>
      <a:folHlink>
        <a:srgbClr val="000000"/>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Vlaanderen is cultuur_logo verbeelding werktFIN.potx" id="{2B0FB2BF-95F7-4DB6-B4EC-9F3AC117FFD3}" vid="{FD6A0684-3B37-4BF8-9B0C-300C0DF1AF38}"/>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ategoryDescription xmlns="http://schemas.microsoft.com/sharepoint.v3" xsi:nil="true"/>
    <_dlc_DocId xmlns="d182f509-706b-4aba-aa71-1d7dc8d24a05">VF2AXFFXXUWR-21740090-24</_dlc_DocId>
    <_dlc_DocIdUrl xmlns="d182f509-706b-4aba-aa71-1d7dc8d24a05">
      <Url>https://vlaamseoverheid.sharepoint.com/sites/CJM/tcg/_layouts/15/DocIdRedir.aspx?ID=VF2AXFFXXUWR-21740090-24</Url>
      <Description>VF2AXFFXXUWR-21740090-24</Description>
    </_dlc_DocIdUrl>
    <Datum xmlns="d182f509-706b-4aba-aa71-1d7dc8d24a05">2018-08-08T06:15:12+00:00</Datum>
    <Periode xmlns="d182f509-706b-4aba-aa71-1d7dc8d24a05" xsi:nil="true"/>
    <Jaar xmlns="d182f509-706b-4aba-aa71-1d7dc8d24a05">2018</Jaar>
    <BronLibrary xmlns="d182f509-706b-4aba-aa71-1d7dc8d24a05" xsi:nil="true"/>
    <m66bb91ab3ca47c09b457cfcc87b9d74 xmlns="fd5d32a1-f600-4ae3-a7d1-9809a000efde">
      <Terms xmlns="http://schemas.microsoft.com/office/infopath/2007/PartnerControls"/>
    </m66bb91ab3ca47c09b457cfcc87b9d74>
    <TaxCatchAll xmlns="9a9ec0f0-7796-43d0-ac1f-4c8c46ee0bd1"/>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C163A814404E44B6734BD6429017EE190010A8ABA84ECF3747ADAFE6049F4F48D4" ma:contentTypeVersion="199" ma:contentTypeDescription="" ma:contentTypeScope="" ma:versionID="740ac564a09b2e3525db81ced979307e">
  <xsd:schema xmlns:xsd="http://www.w3.org/2001/XMLSchema" xmlns:xs="http://www.w3.org/2001/XMLSchema" xmlns:p="http://schemas.microsoft.com/office/2006/metadata/properties" xmlns:ns2="d182f509-706b-4aba-aa71-1d7dc8d24a05" xmlns:ns3="http://schemas.microsoft.com/sharepoint.v3" xmlns:ns4="fd5d32a1-f600-4ae3-a7d1-9809a000efde" xmlns:ns5="9a9ec0f0-7796-43d0-ac1f-4c8c46ee0bd1" xmlns:ns6="58ae277d-59d4-4d50-93c2-2f949eb2d1e3" targetNamespace="http://schemas.microsoft.com/office/2006/metadata/properties" ma:root="true" ma:fieldsID="aba1d0c3a0ed9088918b883d9c42e515" ns2:_="" ns3:_="" ns4:_="" ns5:_="" ns6:_="">
    <xsd:import namespace="d182f509-706b-4aba-aa71-1d7dc8d24a05"/>
    <xsd:import namespace="http://schemas.microsoft.com/sharepoint.v3"/>
    <xsd:import namespace="fd5d32a1-f600-4ae3-a7d1-9809a000efde"/>
    <xsd:import namespace="9a9ec0f0-7796-43d0-ac1f-4c8c46ee0bd1"/>
    <xsd:import namespace="58ae277d-59d4-4d50-93c2-2f949eb2d1e3"/>
    <xsd:element name="properties">
      <xsd:complexType>
        <xsd:sequence>
          <xsd:element name="documentManagement">
            <xsd:complexType>
              <xsd:all>
                <xsd:element ref="ns2:Jaar" minOccurs="0"/>
                <xsd:element ref="ns2:Periode" minOccurs="0"/>
                <xsd:element ref="ns2:Datum" minOccurs="0"/>
                <xsd:element ref="ns3:CategoryDescription" minOccurs="0"/>
                <xsd:element ref="ns2:BronLibrary" minOccurs="0"/>
                <xsd:element ref="ns2:_dlc_DocId" minOccurs="0"/>
                <xsd:element ref="ns2:_dlc_DocIdUrl" minOccurs="0"/>
                <xsd:element ref="ns2:_dlc_DocIdPersistId" minOccurs="0"/>
                <xsd:element ref="ns4:m66bb91ab3ca47c09b457cfcc87b9d74" minOccurs="0"/>
                <xsd:element ref="ns5:TaxCatchAll" minOccurs="0"/>
                <xsd:element ref="ns6:MediaServiceMetadata" minOccurs="0"/>
                <xsd:element ref="ns6:MediaServiceFastMetadata"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82f509-706b-4aba-aa71-1d7dc8d24a05" elementFormDefault="qualified">
    <xsd:import namespace="http://schemas.microsoft.com/office/2006/documentManagement/types"/>
    <xsd:import namespace="http://schemas.microsoft.com/office/infopath/2007/PartnerControls"/>
    <xsd:element name="Jaar" ma:index="8" nillable="true" ma:displayName="Jaar" ma:default="2019" ma:internalName="Jaar">
      <xsd:simpleType>
        <xsd:restriction base="dms:Text">
          <xsd:maxLength value="255"/>
        </xsd:restriction>
      </xsd:simpleType>
    </xsd:element>
    <xsd:element name="Periode" ma:index="9" nillable="true" ma:displayName="Periode" ma:format="Dropdown" ma:internalName="Periode">
      <xsd:simpleType>
        <xsd:union memberTypes="dms:Text">
          <xsd:simpleType>
            <xsd:restriction base="dms:Choice">
              <xsd:enumeration value="2016-2017"/>
              <xsd:enumeration value="2017-2018"/>
              <xsd:enumeration value="2018-2019"/>
            </xsd:restriction>
          </xsd:simpleType>
        </xsd:union>
      </xsd:simpleType>
    </xsd:element>
    <xsd:element name="Datum" ma:index="10" nillable="true" ma:displayName="Datum" ma:default="[today]" ma:format="DateOnly" ma:internalName="Datum">
      <xsd:simpleType>
        <xsd:restriction base="dms:DateTime"/>
      </xsd:simpleType>
    </xsd:element>
    <xsd:element name="BronLibrary" ma:index="12" nillable="true" ma:displayName="BronLibrary" ma:default="Algemeen" ma:internalName="BronLibrary">
      <xsd:simpleType>
        <xsd:restriction base="dms:Text">
          <xsd:maxLength value="255"/>
        </xsd:restriction>
      </xsd:simpleType>
    </xsd:element>
    <xsd:element name="_dlc_DocId" ma:index="13" nillable="true" ma:displayName="Waarde van de document-id" ma:description="De waarde van de document-id die aan dit item is toegewezen." ma:internalName="_dlc_DocId" ma:readOnly="true">
      <xsd:simpleType>
        <xsd:restriction base="dms:Text"/>
      </xsd:simpleType>
    </xsd:element>
    <xsd:element name="_dlc_DocIdUrl" ma:index="14"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11" nillable="true" ma:displayName="Beschrijving" ma:internalName="Category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5d32a1-f600-4ae3-a7d1-9809a000efde" elementFormDefault="qualified">
    <xsd:import namespace="http://schemas.microsoft.com/office/2006/documentManagement/types"/>
    <xsd:import namespace="http://schemas.microsoft.com/office/infopath/2007/PartnerControls"/>
    <xsd:element name="m66bb91ab3ca47c09b457cfcc87b9d74" ma:index="17" nillable="true" ma:taxonomy="true" ma:internalName="m66bb91ab3ca47c09b457cfcc87b9d74" ma:taxonomyFieldName="Meta_tCultgoed" ma:displayName="Label(s)" ma:default="" ma:fieldId="{666bb91a-b3ca-47c0-9b45-7cfcc87b9d74}" ma:taxonomyMulti="true" ma:sspId="49ca8161-7180-459b-a0ef-1a71cf6ffea5" ma:termSetId="2fc35d2c-4a35-4b39-8dea-a7a6cfe5eaf6" ma:anchorId="00000000-0000-0000-0000-000000000000" ma:open="true" ma:isKeyword="false">
      <xsd:complexType>
        <xsd:sequence>
          <xsd:element ref="pc:Terms" minOccurs="0" maxOccurs="1"/>
        </xsd:sequence>
      </xsd:complexType>
    </xsd:element>
    <xsd:element name="SharedWithUsers" ma:index="2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c285a3e-c7b1-4d8d-a197-8358d65d90b0}" ma:internalName="TaxCatchAll" ma:showField="CatchAllData" ma:web="d182f509-706b-4aba-aa71-1d7dc8d24a0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8ae277d-59d4-4d50-93c2-2f949eb2d1e3"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D54CE0-EED6-4F94-8A18-0166C5A234F6}">
  <ds:schemaRefs>
    <ds:schemaRef ds:uri="http://schemas.microsoft.com/office/infopath/2007/PartnerControls"/>
    <ds:schemaRef ds:uri="http://purl.org/dc/terms/"/>
    <ds:schemaRef ds:uri="9a9ec0f0-7796-43d0-ac1f-4c8c46ee0bd1"/>
    <ds:schemaRef ds:uri="http://purl.org/dc/dcmitype/"/>
    <ds:schemaRef ds:uri="http://schemas.openxmlformats.org/package/2006/metadata/core-properties"/>
    <ds:schemaRef ds:uri="http://purl.org/dc/elements/1.1/"/>
    <ds:schemaRef ds:uri="http://schemas.microsoft.com/office/2006/metadata/properties"/>
    <ds:schemaRef ds:uri="fd5d32a1-f600-4ae3-a7d1-9809a000efde"/>
    <ds:schemaRef ds:uri="58ae277d-59d4-4d50-93c2-2f949eb2d1e3"/>
    <ds:schemaRef ds:uri="http://schemas.microsoft.com/office/2006/documentManagement/types"/>
    <ds:schemaRef ds:uri="http://schemas.microsoft.com/sharepoint.v3"/>
    <ds:schemaRef ds:uri="d182f509-706b-4aba-aa71-1d7dc8d24a05"/>
    <ds:schemaRef ds:uri="http://www.w3.org/XML/1998/namespace"/>
  </ds:schemaRefs>
</ds:datastoreItem>
</file>

<file path=customXml/itemProps2.xml><?xml version="1.0" encoding="utf-8"?>
<ds:datastoreItem xmlns:ds="http://schemas.openxmlformats.org/officeDocument/2006/customXml" ds:itemID="{C40BC078-05A1-4B7F-BAC2-FFA56BE7E9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82f509-706b-4aba-aa71-1d7dc8d24a05"/>
    <ds:schemaRef ds:uri="http://schemas.microsoft.com/sharepoint.v3"/>
    <ds:schemaRef ds:uri="fd5d32a1-f600-4ae3-a7d1-9809a000efde"/>
    <ds:schemaRef ds:uri="9a9ec0f0-7796-43d0-ac1f-4c8c46ee0bd1"/>
    <ds:schemaRef ds:uri="58ae277d-59d4-4d50-93c2-2f949eb2d1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AD9AA6-8C5E-4CCA-9335-9A425BA11A32}">
  <ds:schemaRefs>
    <ds:schemaRef ds:uri="http://schemas.microsoft.com/sharepoint/events"/>
  </ds:schemaRefs>
</ds:datastoreItem>
</file>

<file path=customXml/itemProps4.xml><?xml version="1.0" encoding="utf-8"?>
<ds:datastoreItem xmlns:ds="http://schemas.openxmlformats.org/officeDocument/2006/customXml" ds:itemID="{128F9F19-8545-4E27-B0BA-A636D56176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Vlaanderen is cultuur_logo verbeelding werkt (1)</Template>
  <TotalTime>2841</TotalTime>
  <Words>1053</Words>
  <Application>Microsoft Office PowerPoint</Application>
  <PresentationFormat>Diavoorstelling (4:3)</PresentationFormat>
  <Paragraphs>182</Paragraphs>
  <Slides>15</Slides>
  <Notes>15</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15</vt:i4>
      </vt:variant>
    </vt:vector>
  </HeadingPairs>
  <TitlesOfParts>
    <vt:vector size="24" baseType="lpstr">
      <vt:lpstr>Calibri</vt:lpstr>
      <vt:lpstr>FlandersArtSans-Regular</vt:lpstr>
      <vt:lpstr>FlandersArtSans-Bold</vt:lpstr>
      <vt:lpstr>Wingdings</vt:lpstr>
      <vt:lpstr>Arial</vt:lpstr>
      <vt:lpstr>FlandersArtSerif-Regular</vt:lpstr>
      <vt:lpstr>Wingdings,Sans-Serif</vt:lpstr>
      <vt:lpstr>PPT Vlaanderen is cultuur_logo verbeelding werktFIN</vt:lpstr>
      <vt:lpstr>Aangepast ontwerp</vt:lpstr>
      <vt:lpstr>Intangible Cultural Heritage policy in Flanders</vt:lpstr>
      <vt:lpstr>PowerPoint-presentatie</vt:lpstr>
      <vt:lpstr>1998 - 2011</vt:lpstr>
      <vt:lpstr>2003 - 2006</vt:lpstr>
      <vt:lpstr>PowerPoint-presentatie</vt:lpstr>
      <vt:lpstr>As the Flemish Community, we have the following instruments</vt:lpstr>
      <vt:lpstr>Flemish Parliament Act on Cultural Heritage (2017)</vt:lpstr>
      <vt:lpstr>Flemish Parliament Act on Cultural Heritage (2017)</vt:lpstr>
      <vt:lpstr>PowerPoint-presentatie</vt:lpstr>
      <vt:lpstr>How does the^policy for museums and for ICH correlate?</vt:lpstr>
      <vt:lpstr>How does the^policy for museums and for ICH correlate?</vt:lpstr>
      <vt:lpstr>How does the^policy for museums and for ICH correlate?</vt:lpstr>
      <vt:lpstr>How does the^policy for museums and for ICH correlate?</vt:lpstr>
      <vt:lpstr>The Flemish community as facilitator</vt:lpstr>
      <vt:lpstr>Contact:  Sophie Muyllaert– policy advisor intangible heritage  sophie.muyllaert@vlaanderen.be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Fabre, Rik</dc:creator>
  <cp:lastModifiedBy>Doesselaere Elien</cp:lastModifiedBy>
  <cp:revision>14</cp:revision>
  <dcterms:created xsi:type="dcterms:W3CDTF">2018-08-07T13:04:21Z</dcterms:created>
  <dcterms:modified xsi:type="dcterms:W3CDTF">2019-05-06T13:09:35Z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0x010100DDC163A814404E44B6734BD6429017EE190010A8ABA84ECF3747ADAFE6049F4F48D4</vt:lpwstr>
  </property>
  <property fmtid="{D5CDD505-2E9C-101B-9397-08002B2CF9AE}" pid="3" name="_dlc_DocIdItemGuid">
    <vt:lpwstr>87d22785-9efb-4c27-b358-297e3eaeb64d</vt:lpwstr>
  </property>
  <property fmtid="{D5CDD505-2E9C-101B-9397-08002B2CF9AE}" pid="4" name="ebb457a1fa0744688204d54368c02bc9">
    <vt:lpwstr>CJM|5565135a-3776-4f7c-94ba-eeda1ca781b1</vt:lpwstr>
  </property>
  <property fmtid="{D5CDD505-2E9C-101B-9397-08002B2CF9AE}" pid="5" name="Labels">
    <vt:lpwstr>4;#CJM|5565135a-3776-4f7c-94ba-eeda1ca781b1</vt:lpwstr>
  </property>
  <property fmtid="{D5CDD505-2E9C-101B-9397-08002B2CF9AE}" pid="6" name="TaxCatchAll">
    <vt:lpwstr>4;#CJM|5565135a-3776-4f7c-94ba-eeda1ca781b1</vt:lpwstr>
  </property>
  <property fmtid="{D5CDD505-2E9C-101B-9397-08002B2CF9AE}" pid="7" name="Meta_tCultgoed">
    <vt:lpwstr/>
  </property>
  <property fmtid="{D5CDD505-2E9C-101B-9397-08002B2CF9AE}" pid="8" name="AuthorIds_UIVersion_22">
    <vt:lpwstr>584</vt:lpwstr>
  </property>
  <property fmtid="{D5CDD505-2E9C-101B-9397-08002B2CF9AE}" pid="9" name="AuthorIds_UIVersion_24">
    <vt:lpwstr>584</vt:lpwstr>
  </property>
  <property fmtid="{D5CDD505-2E9C-101B-9397-08002B2CF9AE}" pid="10" name="AuthorIds_UIVersion_25">
    <vt:lpwstr>584,166</vt:lpwstr>
  </property>
  <property fmtid="{D5CDD505-2E9C-101B-9397-08002B2CF9AE}" pid="11" name="AuthorIds_UIVersion_27">
    <vt:lpwstr>584</vt:lpwstr>
  </property>
  <property fmtid="{D5CDD505-2E9C-101B-9397-08002B2CF9AE}" pid="12" name="AuthorIds_UIVersion_29">
    <vt:lpwstr>584</vt:lpwstr>
  </property>
  <property fmtid="{D5CDD505-2E9C-101B-9397-08002B2CF9AE}" pid="13" name="AuthorIds_UIVersion_36">
    <vt:lpwstr>584,166</vt:lpwstr>
  </property>
</Properties>
</file>